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</p:sldIdLst>
  <p:sldSz cx="18288000" cy="10287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Montserrat" panose="020B0604020202020204" charset="0"/>
      <p:regular r:id="rId36"/>
    </p:embeddedFont>
    <p:embeddedFont>
      <p:font typeface="Montserrat Bold" panose="020B0604020202020204" charset="0"/>
      <p:regular r:id="rId37"/>
    </p:embeddedFont>
    <p:embeddedFont>
      <p:font typeface="Noto Serif Display" panose="020B0604020202020204"/>
      <p:regular r:id="rId38"/>
    </p:embeddedFont>
    <p:embeddedFont>
      <p:font typeface="Poppins" panose="020B0604020202020204" charset="0"/>
      <p:regular r:id="rId39"/>
    </p:embeddedFont>
    <p:embeddedFont>
      <p:font typeface="Poppins Bold" panose="020B0604020202020204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87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628737" y="7153909"/>
            <a:ext cx="7357983" cy="2601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 b="1" spc="184" dirty="0" err="1">
                <a:latin typeface="Montserrat"/>
                <a:ea typeface="Montserrat"/>
                <a:cs typeface="Montserrat"/>
                <a:sym typeface="Montserrat"/>
              </a:rPr>
              <a:t>Sinh</a:t>
            </a:r>
            <a:r>
              <a:rPr lang="en-US" sz="3699" b="1" spc="184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99" b="1" spc="184" dirty="0" err="1">
                <a:latin typeface="Montserrat"/>
                <a:ea typeface="Montserrat"/>
                <a:cs typeface="Montserrat"/>
                <a:sym typeface="Montserrat"/>
              </a:rPr>
              <a:t>viên</a:t>
            </a:r>
            <a:r>
              <a:rPr lang="en-US" sz="3699" b="1" spc="184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99" b="1" spc="184" dirty="0" err="1">
                <a:latin typeface="Montserrat"/>
                <a:ea typeface="Montserrat"/>
                <a:cs typeface="Montserrat"/>
                <a:sym typeface="Montserrat"/>
              </a:rPr>
              <a:t>thực</a:t>
            </a:r>
            <a:r>
              <a:rPr lang="en-US" sz="3699" b="1" spc="184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99" b="1" spc="184" dirty="0" err="1">
                <a:latin typeface="Montserrat"/>
                <a:ea typeface="Montserrat"/>
                <a:cs typeface="Montserrat"/>
                <a:sym typeface="Montserrat"/>
              </a:rPr>
              <a:t>hiện</a:t>
            </a:r>
            <a:r>
              <a:rPr lang="en-US" sz="3699" b="1" spc="184" dirty="0">
                <a:latin typeface="Montserrat"/>
                <a:ea typeface="Montserrat"/>
                <a:cs typeface="Montserrat"/>
                <a:sym typeface="Montserrat"/>
              </a:rPr>
              <a:t>: </a:t>
            </a:r>
          </a:p>
          <a:p>
            <a:pPr algn="l">
              <a:lnSpc>
                <a:spcPts val="5179"/>
              </a:lnSpc>
            </a:pPr>
            <a:r>
              <a:rPr lang="en-US" sz="3699" b="1" spc="184" dirty="0" err="1">
                <a:latin typeface="Montserrat"/>
                <a:ea typeface="Montserrat"/>
                <a:cs typeface="Montserrat"/>
                <a:sym typeface="Montserrat"/>
              </a:rPr>
              <a:t>Họ</a:t>
            </a:r>
            <a:r>
              <a:rPr lang="en-US" sz="3699" b="1" spc="184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99" b="1" spc="184" dirty="0" err="1">
                <a:latin typeface="Montserrat"/>
                <a:ea typeface="Montserrat"/>
                <a:cs typeface="Montserrat"/>
                <a:sym typeface="Montserrat"/>
              </a:rPr>
              <a:t>và</a:t>
            </a:r>
            <a:r>
              <a:rPr lang="en-US" sz="3699" b="1" spc="184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99" b="1" spc="184" dirty="0" err="1">
                <a:latin typeface="Montserrat"/>
                <a:ea typeface="Montserrat"/>
                <a:cs typeface="Montserrat"/>
                <a:sym typeface="Montserrat"/>
              </a:rPr>
              <a:t>Tên</a:t>
            </a:r>
            <a:r>
              <a:rPr lang="en-US" sz="3699" b="1" spc="184" dirty="0"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3699" b="1" spc="184" dirty="0" err="1">
                <a:latin typeface="Montserrat"/>
                <a:ea typeface="Montserrat"/>
                <a:cs typeface="Montserrat"/>
                <a:sym typeface="Montserrat"/>
              </a:rPr>
              <a:t>Phạm</a:t>
            </a:r>
            <a:r>
              <a:rPr lang="en-US" sz="3699" b="1" spc="184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99" b="1" spc="184" dirty="0" err="1">
                <a:latin typeface="Montserrat"/>
                <a:ea typeface="Montserrat"/>
                <a:cs typeface="Montserrat"/>
                <a:sym typeface="Montserrat"/>
              </a:rPr>
              <a:t>Thị</a:t>
            </a:r>
            <a:r>
              <a:rPr lang="en-US" sz="3699" b="1" spc="184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99" b="1" spc="184" dirty="0" err="1">
                <a:latin typeface="Montserrat"/>
                <a:ea typeface="Montserrat"/>
                <a:cs typeface="Montserrat"/>
                <a:sym typeface="Montserrat"/>
              </a:rPr>
              <a:t>Như</a:t>
            </a:r>
            <a:r>
              <a:rPr lang="en-US" sz="3699" b="1" spc="184" dirty="0">
                <a:latin typeface="Montserrat"/>
                <a:ea typeface="Montserrat"/>
                <a:cs typeface="Montserrat"/>
                <a:sym typeface="Montserrat"/>
              </a:rPr>
              <a:t> Ý </a:t>
            </a:r>
          </a:p>
          <a:p>
            <a:pPr algn="l">
              <a:lnSpc>
                <a:spcPts val="5179"/>
              </a:lnSpc>
            </a:pPr>
            <a:r>
              <a:rPr lang="en-US" sz="3699" b="1" spc="184" dirty="0">
                <a:latin typeface="Montserrat"/>
                <a:ea typeface="Montserrat"/>
                <a:cs typeface="Montserrat"/>
                <a:sym typeface="Montserrat"/>
              </a:rPr>
              <a:t>MSSV: 110123205</a:t>
            </a:r>
          </a:p>
          <a:p>
            <a:pPr algn="l">
              <a:lnSpc>
                <a:spcPts val="5179"/>
              </a:lnSpc>
            </a:pPr>
            <a:r>
              <a:rPr lang="en-US" sz="3699" b="1" spc="184" dirty="0" err="1">
                <a:latin typeface="Montserrat"/>
                <a:ea typeface="Montserrat"/>
                <a:cs typeface="Montserrat"/>
                <a:sym typeface="Montserrat"/>
              </a:rPr>
              <a:t>Lớp</a:t>
            </a:r>
            <a:r>
              <a:rPr lang="en-US" sz="3699" b="1" spc="184" dirty="0">
                <a:latin typeface="Montserrat"/>
                <a:ea typeface="Montserrat"/>
                <a:cs typeface="Montserrat"/>
                <a:sym typeface="Montserrat"/>
              </a:rPr>
              <a:t>: DA23TTD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0" y="2942282"/>
            <a:ext cx="18182398" cy="214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79"/>
              </a:lnSpc>
            </a:pPr>
            <a:r>
              <a:rPr lang="en-US" sz="6000" b="1" dirty="0">
                <a:latin typeface="Montserrat Bold"/>
                <a:ea typeface="Montserrat Bold"/>
                <a:cs typeface="Montserrat Bold"/>
                <a:sym typeface="Montserrat Bold"/>
              </a:rPr>
              <a:t> XÂY DỰNG WEBSITE QUẢN LÝ VÀ ĐẶT MUA BÁNH KEM TRỰC TUYẾN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59300" y="9182100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193945" y="5613727"/>
            <a:ext cx="9900109" cy="695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sz="4099" b="1" dirty="0">
                <a:latin typeface="Montserrat"/>
                <a:ea typeface="Montserrat"/>
                <a:cs typeface="Montserrat"/>
                <a:sym typeface="Montserrat"/>
              </a:rPr>
              <a:t>GVHD: </a:t>
            </a:r>
            <a:r>
              <a:rPr lang="en-US" sz="4099" b="1" dirty="0" err="1">
                <a:latin typeface="Montserrat"/>
                <a:ea typeface="Montserrat"/>
                <a:cs typeface="Montserrat"/>
                <a:sym typeface="Montserrat"/>
              </a:rPr>
              <a:t>ThS</a:t>
            </a:r>
            <a:r>
              <a:rPr lang="en-US" sz="4099" b="1" dirty="0"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-US" sz="4099" b="1" dirty="0" err="1">
                <a:latin typeface="Montserrat"/>
                <a:ea typeface="Montserrat"/>
                <a:cs typeface="Montserrat"/>
                <a:sym typeface="Montserrat"/>
              </a:rPr>
              <a:t>Nguyễn</a:t>
            </a:r>
            <a:r>
              <a:rPr lang="en-US" sz="4099" b="1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99" b="1" dirty="0" err="1">
                <a:latin typeface="Montserrat"/>
                <a:ea typeface="Montserrat"/>
                <a:cs typeface="Montserrat"/>
                <a:sym typeface="Montserrat"/>
              </a:rPr>
              <a:t>Ngọc</a:t>
            </a:r>
            <a:r>
              <a:rPr lang="en-US" sz="4099" b="1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99" b="1" dirty="0" err="1">
                <a:latin typeface="Montserrat"/>
                <a:ea typeface="Montserrat"/>
                <a:cs typeface="Montserrat"/>
                <a:sym typeface="Montserrat"/>
              </a:rPr>
              <a:t>Đan</a:t>
            </a:r>
            <a:r>
              <a:rPr lang="en-US" sz="4099" b="1" dirty="0">
                <a:latin typeface="Montserrat"/>
                <a:ea typeface="Montserrat"/>
                <a:cs typeface="Montserrat"/>
                <a:sym typeface="Montserrat"/>
              </a:rPr>
              <a:t> Thanh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73931" y="1611957"/>
            <a:ext cx="7646324" cy="844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ĐỒ ÁN CƠ SỞ NGÀNH</a:t>
            </a:r>
          </a:p>
        </p:txBody>
      </p:sp>
      <p:grpSp>
        <p:nvGrpSpPr>
          <p:cNvPr id="7" name="Group 7"/>
          <p:cNvGrpSpPr/>
          <p:nvPr/>
        </p:nvGrpSpPr>
        <p:grpSpPr>
          <a:xfrm rot="7746480">
            <a:off x="15726007" y="-4087828"/>
            <a:ext cx="3957035" cy="8599048"/>
            <a:chOff x="0" y="0"/>
            <a:chExt cx="1042182" cy="226477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42182" cy="2264770"/>
            </a:xfrm>
            <a:custGeom>
              <a:avLst/>
              <a:gdLst/>
              <a:ahLst/>
              <a:cxnLst/>
              <a:rect l="l" t="t" r="r" b="b"/>
              <a:pathLst>
                <a:path w="1042182" h="2264770">
                  <a:moveTo>
                    <a:pt x="99781" y="0"/>
                  </a:moveTo>
                  <a:lnTo>
                    <a:pt x="942401" y="0"/>
                  </a:lnTo>
                  <a:cubicBezTo>
                    <a:pt x="997508" y="0"/>
                    <a:pt x="1042182" y="44674"/>
                    <a:pt x="1042182" y="99781"/>
                  </a:cubicBezTo>
                  <a:lnTo>
                    <a:pt x="1042182" y="2164988"/>
                  </a:lnTo>
                  <a:cubicBezTo>
                    <a:pt x="1042182" y="2220096"/>
                    <a:pt x="997508" y="2264770"/>
                    <a:pt x="942401" y="2264770"/>
                  </a:cubicBezTo>
                  <a:lnTo>
                    <a:pt x="99781" y="2264770"/>
                  </a:lnTo>
                  <a:cubicBezTo>
                    <a:pt x="44674" y="2264770"/>
                    <a:pt x="0" y="2220096"/>
                    <a:pt x="0" y="2164988"/>
                  </a:cubicBezTo>
                  <a:lnTo>
                    <a:pt x="0" y="99781"/>
                  </a:lnTo>
                  <a:cubicBezTo>
                    <a:pt x="0" y="44674"/>
                    <a:pt x="44674" y="0"/>
                    <a:pt x="99781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33375"/>
              <a:ext cx="1042182" cy="2598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flipH="1" flipV="1">
            <a:off x="12342124" y="-216261"/>
            <a:ext cx="6086475" cy="2489922"/>
          </a:xfrm>
          <a:custGeom>
            <a:avLst/>
            <a:gdLst/>
            <a:ahLst/>
            <a:cxnLst/>
            <a:rect l="l" t="t" r="r" b="b"/>
            <a:pathLst>
              <a:path w="6086475" h="2489922">
                <a:moveTo>
                  <a:pt x="6086475" y="2489922"/>
                </a:moveTo>
                <a:lnTo>
                  <a:pt x="0" y="2489922"/>
                </a:lnTo>
                <a:lnTo>
                  <a:pt x="0" y="0"/>
                </a:lnTo>
                <a:lnTo>
                  <a:pt x="6086475" y="0"/>
                </a:lnTo>
                <a:lnTo>
                  <a:pt x="6086475" y="24899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2700000">
            <a:off x="-3484357" y="7369023"/>
            <a:ext cx="8101900" cy="3702724"/>
            <a:chOff x="0" y="0"/>
            <a:chExt cx="2133834" cy="9752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0" y="6011203"/>
            <a:ext cx="4466297" cy="4466297"/>
          </a:xfrm>
          <a:custGeom>
            <a:avLst/>
            <a:gdLst/>
            <a:ahLst/>
            <a:cxnLst/>
            <a:rect l="l" t="t" r="r" b="b"/>
            <a:pathLst>
              <a:path w="4466297" h="4466297">
                <a:moveTo>
                  <a:pt x="0" y="0"/>
                </a:moveTo>
                <a:lnTo>
                  <a:pt x="4466297" y="0"/>
                </a:lnTo>
                <a:lnTo>
                  <a:pt x="4466297" y="4466297"/>
                </a:lnTo>
                <a:lnTo>
                  <a:pt x="0" y="446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2293" y="2868683"/>
            <a:ext cx="6271726" cy="4217736"/>
          </a:xfrm>
          <a:custGeom>
            <a:avLst/>
            <a:gdLst/>
            <a:ahLst/>
            <a:cxnLst/>
            <a:rect l="l" t="t" r="r" b="b"/>
            <a:pathLst>
              <a:path w="6271726" h="4217736">
                <a:moveTo>
                  <a:pt x="0" y="0"/>
                </a:moveTo>
                <a:lnTo>
                  <a:pt x="6271726" y="0"/>
                </a:lnTo>
                <a:lnTo>
                  <a:pt x="6271726" y="4217735"/>
                </a:lnTo>
                <a:lnTo>
                  <a:pt x="0" y="42177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48617" y="792102"/>
            <a:ext cx="16990818" cy="660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b="1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3.2. CÔNG NGHỆ GIAO DIỆN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056578" y="9484995"/>
            <a:ext cx="557845" cy="657872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10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7906191" y="6241398"/>
            <a:ext cx="9202573" cy="1960905"/>
            <a:chOff x="0" y="0"/>
            <a:chExt cx="13642274" cy="29069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642274" cy="2906927"/>
            </a:xfrm>
            <a:custGeom>
              <a:avLst/>
              <a:gdLst/>
              <a:ahLst/>
              <a:cxnLst/>
              <a:rect l="l" t="t" r="r" b="b"/>
              <a:pathLst>
                <a:path w="13642274" h="2906927">
                  <a:moveTo>
                    <a:pt x="6730" y="0"/>
                  </a:moveTo>
                  <a:lnTo>
                    <a:pt x="13635544" y="0"/>
                  </a:lnTo>
                  <a:cubicBezTo>
                    <a:pt x="13637329" y="0"/>
                    <a:pt x="13639040" y="709"/>
                    <a:pt x="13640302" y="1971"/>
                  </a:cubicBezTo>
                  <a:cubicBezTo>
                    <a:pt x="13641566" y="3233"/>
                    <a:pt x="13642274" y="4945"/>
                    <a:pt x="13642274" y="6730"/>
                  </a:cubicBezTo>
                  <a:lnTo>
                    <a:pt x="13642274" y="2900197"/>
                  </a:lnTo>
                  <a:cubicBezTo>
                    <a:pt x="13642274" y="2901982"/>
                    <a:pt x="13641566" y="2903694"/>
                    <a:pt x="13640302" y="2904956"/>
                  </a:cubicBezTo>
                  <a:cubicBezTo>
                    <a:pt x="13639040" y="2906218"/>
                    <a:pt x="13637329" y="2906927"/>
                    <a:pt x="13635544" y="2906927"/>
                  </a:cubicBezTo>
                  <a:lnTo>
                    <a:pt x="6730" y="2906927"/>
                  </a:lnTo>
                  <a:cubicBezTo>
                    <a:pt x="4945" y="2906927"/>
                    <a:pt x="3233" y="2906218"/>
                    <a:pt x="1971" y="2904956"/>
                  </a:cubicBezTo>
                  <a:cubicBezTo>
                    <a:pt x="709" y="2903694"/>
                    <a:pt x="0" y="2901982"/>
                    <a:pt x="0" y="2900197"/>
                  </a:cubicBezTo>
                  <a:lnTo>
                    <a:pt x="0" y="6730"/>
                  </a:lnTo>
                  <a:cubicBezTo>
                    <a:pt x="0" y="4945"/>
                    <a:pt x="709" y="3233"/>
                    <a:pt x="1971" y="1971"/>
                  </a:cubicBezTo>
                  <a:cubicBezTo>
                    <a:pt x="3233" y="709"/>
                    <a:pt x="4945" y="0"/>
                    <a:pt x="6730" y="0"/>
                  </a:cubicBezTo>
                  <a:close/>
                </a:path>
              </a:pathLst>
            </a:custGeom>
            <a:solidFill>
              <a:srgbClr val="F4F4F4"/>
            </a:solidFill>
            <a:ln cap="sq">
              <a:noFill/>
              <a:prstDash val="sysDot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80975"/>
              <a:ext cx="13642274" cy="308790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6460"/>
                </a:lnSpc>
              </a:pPr>
              <a:r>
                <a:rPr lang="en-US" sz="3800" b="1" spc="64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JavaScript: </a:t>
              </a:r>
            </a:p>
            <a:p>
              <a:pPr algn="l">
                <a:lnSpc>
                  <a:spcPts val="6460"/>
                </a:lnSpc>
              </a:pP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Tăng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tính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tương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tác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người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dùng</a:t>
              </a:r>
              <a:endParaRPr lang="en-US" sz="3800" b="1" spc="64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906191" y="2176741"/>
            <a:ext cx="9202573" cy="1383884"/>
            <a:chOff x="0" y="0"/>
            <a:chExt cx="13642274" cy="20515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642274" cy="2051527"/>
            </a:xfrm>
            <a:custGeom>
              <a:avLst/>
              <a:gdLst/>
              <a:ahLst/>
              <a:cxnLst/>
              <a:rect l="l" t="t" r="r" b="b"/>
              <a:pathLst>
                <a:path w="13642274" h="2051527">
                  <a:moveTo>
                    <a:pt x="6730" y="0"/>
                  </a:moveTo>
                  <a:lnTo>
                    <a:pt x="13635544" y="0"/>
                  </a:lnTo>
                  <a:cubicBezTo>
                    <a:pt x="13637329" y="0"/>
                    <a:pt x="13639040" y="709"/>
                    <a:pt x="13640302" y="1971"/>
                  </a:cubicBezTo>
                  <a:cubicBezTo>
                    <a:pt x="13641566" y="3233"/>
                    <a:pt x="13642274" y="4945"/>
                    <a:pt x="13642274" y="6730"/>
                  </a:cubicBezTo>
                  <a:lnTo>
                    <a:pt x="13642274" y="2044797"/>
                  </a:lnTo>
                  <a:cubicBezTo>
                    <a:pt x="13642274" y="2048514"/>
                    <a:pt x="13639260" y="2051527"/>
                    <a:pt x="13635544" y="2051527"/>
                  </a:cubicBezTo>
                  <a:lnTo>
                    <a:pt x="6730" y="2051527"/>
                  </a:lnTo>
                  <a:cubicBezTo>
                    <a:pt x="4945" y="2051527"/>
                    <a:pt x="3233" y="2050818"/>
                    <a:pt x="1971" y="2049556"/>
                  </a:cubicBezTo>
                  <a:cubicBezTo>
                    <a:pt x="709" y="2048293"/>
                    <a:pt x="0" y="2046581"/>
                    <a:pt x="0" y="2044797"/>
                  </a:cubicBezTo>
                  <a:lnTo>
                    <a:pt x="0" y="6730"/>
                  </a:lnTo>
                  <a:cubicBezTo>
                    <a:pt x="0" y="4945"/>
                    <a:pt x="709" y="3233"/>
                    <a:pt x="1971" y="1971"/>
                  </a:cubicBezTo>
                  <a:cubicBezTo>
                    <a:pt x="3233" y="709"/>
                    <a:pt x="4945" y="0"/>
                    <a:pt x="6730" y="0"/>
                  </a:cubicBezTo>
                  <a:close/>
                </a:path>
              </a:pathLst>
            </a:custGeom>
            <a:solidFill>
              <a:srgbClr val="F4F4F4"/>
            </a:solidFill>
            <a:ln cap="sq">
              <a:noFill/>
              <a:prstDash val="sysDot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180975"/>
              <a:ext cx="13642274" cy="223250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6460"/>
                </a:lnSpc>
              </a:pPr>
              <a:r>
                <a:rPr lang="en-US" sz="3800" b="1" spc="64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HTML: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Xây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dựng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cấu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trúc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trang</a:t>
              </a:r>
              <a:endParaRPr lang="en-US" sz="3800" b="1" spc="64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906191" y="3927872"/>
            <a:ext cx="9202573" cy="1960905"/>
            <a:chOff x="0" y="0"/>
            <a:chExt cx="13642274" cy="290692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642274" cy="2906927"/>
            </a:xfrm>
            <a:custGeom>
              <a:avLst/>
              <a:gdLst/>
              <a:ahLst/>
              <a:cxnLst/>
              <a:rect l="l" t="t" r="r" b="b"/>
              <a:pathLst>
                <a:path w="13642274" h="2906927">
                  <a:moveTo>
                    <a:pt x="6730" y="0"/>
                  </a:moveTo>
                  <a:lnTo>
                    <a:pt x="13635544" y="0"/>
                  </a:lnTo>
                  <a:cubicBezTo>
                    <a:pt x="13637329" y="0"/>
                    <a:pt x="13639040" y="709"/>
                    <a:pt x="13640302" y="1971"/>
                  </a:cubicBezTo>
                  <a:cubicBezTo>
                    <a:pt x="13641566" y="3233"/>
                    <a:pt x="13642274" y="4945"/>
                    <a:pt x="13642274" y="6730"/>
                  </a:cubicBezTo>
                  <a:lnTo>
                    <a:pt x="13642274" y="2900197"/>
                  </a:lnTo>
                  <a:cubicBezTo>
                    <a:pt x="13642274" y="2901982"/>
                    <a:pt x="13641566" y="2903694"/>
                    <a:pt x="13640302" y="2904956"/>
                  </a:cubicBezTo>
                  <a:cubicBezTo>
                    <a:pt x="13639040" y="2906218"/>
                    <a:pt x="13637329" y="2906927"/>
                    <a:pt x="13635544" y="2906927"/>
                  </a:cubicBezTo>
                  <a:lnTo>
                    <a:pt x="6730" y="2906927"/>
                  </a:lnTo>
                  <a:cubicBezTo>
                    <a:pt x="4945" y="2906927"/>
                    <a:pt x="3233" y="2906218"/>
                    <a:pt x="1971" y="2904956"/>
                  </a:cubicBezTo>
                  <a:cubicBezTo>
                    <a:pt x="709" y="2903694"/>
                    <a:pt x="0" y="2901982"/>
                    <a:pt x="0" y="2900197"/>
                  </a:cubicBezTo>
                  <a:lnTo>
                    <a:pt x="0" y="6730"/>
                  </a:lnTo>
                  <a:cubicBezTo>
                    <a:pt x="0" y="4945"/>
                    <a:pt x="709" y="3233"/>
                    <a:pt x="1971" y="1971"/>
                  </a:cubicBezTo>
                  <a:cubicBezTo>
                    <a:pt x="3233" y="709"/>
                    <a:pt x="4945" y="0"/>
                    <a:pt x="6730" y="0"/>
                  </a:cubicBezTo>
                  <a:close/>
                </a:path>
              </a:pathLst>
            </a:custGeom>
            <a:solidFill>
              <a:srgbClr val="F4F4F4"/>
            </a:solidFill>
            <a:ln cap="sq">
              <a:noFill/>
              <a:prstDash val="sysDot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180975"/>
              <a:ext cx="13642274" cy="308790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6460"/>
                </a:lnSpc>
              </a:pPr>
              <a:r>
                <a:rPr lang="en-US" sz="3800" b="1" spc="64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CSS &amp; Bootstrap : </a:t>
              </a:r>
            </a:p>
            <a:p>
              <a:pPr algn="l">
                <a:lnSpc>
                  <a:spcPts val="6460"/>
                </a:lnSpc>
              </a:pP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Thiết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kế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giao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diện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Responsive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 rot="2700000">
            <a:off x="14237050" y="-1494579"/>
            <a:ext cx="8101900" cy="3702724"/>
            <a:chOff x="0" y="0"/>
            <a:chExt cx="2133834" cy="97520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2700000">
            <a:off x="-4050950" y="8003186"/>
            <a:ext cx="8101900" cy="3702724"/>
            <a:chOff x="0" y="0"/>
            <a:chExt cx="2133834" cy="97520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 flipH="1" flipV="1">
            <a:off x="-335190" y="8609588"/>
            <a:ext cx="6086475" cy="2489922"/>
          </a:xfrm>
          <a:custGeom>
            <a:avLst/>
            <a:gdLst/>
            <a:ahLst/>
            <a:cxnLst/>
            <a:rect l="l" t="t" r="r" b="b"/>
            <a:pathLst>
              <a:path w="6086475" h="2489922">
                <a:moveTo>
                  <a:pt x="6086475" y="2489921"/>
                </a:moveTo>
                <a:lnTo>
                  <a:pt x="0" y="2489921"/>
                </a:lnTo>
                <a:lnTo>
                  <a:pt x="0" y="0"/>
                </a:lnTo>
                <a:lnTo>
                  <a:pt x="6086475" y="0"/>
                </a:lnTo>
                <a:lnTo>
                  <a:pt x="6086475" y="248992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AutoShape 21"/>
          <p:cNvSpPr/>
          <p:nvPr/>
        </p:nvSpPr>
        <p:spPr>
          <a:xfrm flipV="1">
            <a:off x="9144027" y="1439879"/>
            <a:ext cx="6835176" cy="12689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63323" y="2159004"/>
            <a:ext cx="10426400" cy="2584723"/>
            <a:chOff x="225888" y="-180975"/>
            <a:chExt cx="15386947" cy="3831699"/>
          </a:xfrm>
        </p:grpSpPr>
        <p:sp>
          <p:nvSpPr>
            <p:cNvPr id="3" name="Freeform 3"/>
            <p:cNvSpPr/>
            <p:nvPr/>
          </p:nvSpPr>
          <p:spPr>
            <a:xfrm>
              <a:off x="295158" y="515617"/>
              <a:ext cx="15317677" cy="3135106"/>
            </a:xfrm>
            <a:custGeom>
              <a:avLst/>
              <a:gdLst/>
              <a:ahLst/>
              <a:cxnLst/>
              <a:rect l="l" t="t" r="r" b="b"/>
              <a:pathLst>
                <a:path w="15612835" h="3650724">
                  <a:moveTo>
                    <a:pt x="5881" y="0"/>
                  </a:moveTo>
                  <a:lnTo>
                    <a:pt x="15606954" y="0"/>
                  </a:lnTo>
                  <a:cubicBezTo>
                    <a:pt x="15610202" y="0"/>
                    <a:pt x="15612835" y="2633"/>
                    <a:pt x="15612835" y="5881"/>
                  </a:cubicBezTo>
                  <a:lnTo>
                    <a:pt x="15612835" y="3644844"/>
                  </a:lnTo>
                  <a:cubicBezTo>
                    <a:pt x="15612835" y="3648092"/>
                    <a:pt x="15610202" y="3650724"/>
                    <a:pt x="15606954" y="3650724"/>
                  </a:cubicBezTo>
                  <a:lnTo>
                    <a:pt x="5881" y="3650724"/>
                  </a:lnTo>
                  <a:cubicBezTo>
                    <a:pt x="4321" y="3650724"/>
                    <a:pt x="2825" y="3650105"/>
                    <a:pt x="1722" y="3649002"/>
                  </a:cubicBezTo>
                  <a:cubicBezTo>
                    <a:pt x="620" y="3647899"/>
                    <a:pt x="0" y="3646403"/>
                    <a:pt x="0" y="3644844"/>
                  </a:cubicBezTo>
                  <a:lnTo>
                    <a:pt x="0" y="5881"/>
                  </a:lnTo>
                  <a:cubicBezTo>
                    <a:pt x="0" y="2633"/>
                    <a:pt x="2633" y="0"/>
                    <a:pt x="5881" y="0"/>
                  </a:cubicBezTo>
                  <a:close/>
                </a:path>
              </a:pathLst>
            </a:custGeom>
            <a:solidFill>
              <a:srgbClr val="F4F4F4"/>
            </a:solidFill>
            <a:ln cap="sq">
              <a:noFill/>
              <a:prstDash val="sysDot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225888" y="-180975"/>
              <a:ext cx="15386947" cy="383169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6799"/>
                </a:lnSpc>
              </a:pPr>
              <a:r>
                <a:rPr lang="en-US" sz="3900" b="1" spc="67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PHP</a:t>
              </a:r>
            </a:p>
            <a:p>
              <a:pPr algn="l">
                <a:lnSpc>
                  <a:spcPts val="6799"/>
                </a:lnSpc>
              </a:pPr>
              <a:r>
                <a:rPr lang="en-US" sz="3900" b="1" spc="67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Ngôn</a:t>
              </a:r>
              <a:r>
                <a:rPr lang="en-US" sz="3900" b="1" spc="67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900" b="1" spc="67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ngữ</a:t>
              </a:r>
              <a:r>
                <a:rPr lang="en-US" sz="3900" b="1" spc="67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900" b="1" spc="67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lập</a:t>
              </a:r>
              <a:r>
                <a:rPr lang="en-US" sz="3900" b="1" spc="67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900" b="1" spc="67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trình</a:t>
              </a:r>
              <a:r>
                <a:rPr lang="en-US" sz="3900" b="1" spc="67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900" b="1" spc="67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xử</a:t>
              </a:r>
              <a:r>
                <a:rPr lang="en-US" sz="3900" b="1" spc="67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900" b="1" spc="67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lý</a:t>
              </a:r>
              <a:r>
                <a:rPr lang="en-US" sz="3900" b="1" spc="67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900" b="1" spc="67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phía</a:t>
              </a:r>
              <a:r>
                <a:rPr lang="en-US" sz="3900" b="1" spc="67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900" b="1" spc="67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máy</a:t>
              </a:r>
              <a:r>
                <a:rPr lang="en-US" sz="3900" b="1" spc="67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900" b="1" spc="67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chủ</a:t>
              </a:r>
              <a:endParaRPr lang="en-US" sz="3900" b="1" spc="6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2289402" y="2881175"/>
            <a:ext cx="3208916" cy="1732815"/>
          </a:xfrm>
          <a:custGeom>
            <a:avLst/>
            <a:gdLst/>
            <a:ahLst/>
            <a:cxnLst/>
            <a:rect l="l" t="t" r="r" b="b"/>
            <a:pathLst>
              <a:path w="3208916" h="1732815">
                <a:moveTo>
                  <a:pt x="0" y="0"/>
                </a:moveTo>
                <a:lnTo>
                  <a:pt x="3208916" y="0"/>
                </a:lnTo>
                <a:lnTo>
                  <a:pt x="3208916" y="1732815"/>
                </a:lnTo>
                <a:lnTo>
                  <a:pt x="0" y="17328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82212" y="5557955"/>
            <a:ext cx="4528046" cy="2547026"/>
          </a:xfrm>
          <a:custGeom>
            <a:avLst/>
            <a:gdLst/>
            <a:ahLst/>
            <a:cxnLst/>
            <a:rect l="l" t="t" r="r" b="b"/>
            <a:pathLst>
              <a:path w="4528046" h="2547026">
                <a:moveTo>
                  <a:pt x="0" y="0"/>
                </a:moveTo>
                <a:lnTo>
                  <a:pt x="4528046" y="0"/>
                </a:lnTo>
                <a:lnTo>
                  <a:pt x="4528046" y="2547026"/>
                </a:lnTo>
                <a:lnTo>
                  <a:pt x="0" y="25470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45385" y="746092"/>
            <a:ext cx="16990818" cy="660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b="1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3.3. CÔNG NGHỆ HỆ THỐNG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056578" y="9484995"/>
            <a:ext cx="557845" cy="657872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11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310260" y="5557955"/>
            <a:ext cx="10379463" cy="2891282"/>
            <a:chOff x="0" y="0"/>
            <a:chExt cx="15386945" cy="428615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386945" cy="4286156"/>
            </a:xfrm>
            <a:custGeom>
              <a:avLst/>
              <a:gdLst/>
              <a:ahLst/>
              <a:cxnLst/>
              <a:rect l="l" t="t" r="r" b="b"/>
              <a:pathLst>
                <a:path w="15386945" h="4286156">
                  <a:moveTo>
                    <a:pt x="4475" y="0"/>
                  </a:moveTo>
                  <a:lnTo>
                    <a:pt x="15382469" y="0"/>
                  </a:lnTo>
                  <a:cubicBezTo>
                    <a:pt x="15384942" y="0"/>
                    <a:pt x="15386945" y="2004"/>
                    <a:pt x="15386945" y="4475"/>
                  </a:cubicBezTo>
                  <a:lnTo>
                    <a:pt x="15386945" y="4281681"/>
                  </a:lnTo>
                  <a:cubicBezTo>
                    <a:pt x="15386945" y="4284152"/>
                    <a:pt x="15384942" y="4286156"/>
                    <a:pt x="15382469" y="4286156"/>
                  </a:cubicBezTo>
                  <a:lnTo>
                    <a:pt x="4475" y="4286156"/>
                  </a:lnTo>
                  <a:cubicBezTo>
                    <a:pt x="2004" y="4286156"/>
                    <a:pt x="0" y="4284152"/>
                    <a:pt x="0" y="4281681"/>
                  </a:cubicBezTo>
                  <a:lnTo>
                    <a:pt x="0" y="4475"/>
                  </a:lnTo>
                  <a:cubicBezTo>
                    <a:pt x="0" y="2004"/>
                    <a:pt x="2004" y="0"/>
                    <a:pt x="4475" y="0"/>
                  </a:cubicBezTo>
                  <a:close/>
                </a:path>
              </a:pathLst>
            </a:custGeom>
            <a:solidFill>
              <a:srgbClr val="F4F4F4"/>
            </a:solidFill>
            <a:ln cap="sq">
              <a:noFill/>
              <a:prstDash val="sysDot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80975"/>
              <a:ext cx="15386945" cy="446713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6799"/>
                </a:lnSpc>
              </a:pPr>
              <a:r>
                <a:rPr lang="en-US" sz="3999" b="1" spc="67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MySQL</a:t>
              </a:r>
            </a:p>
            <a:p>
              <a:pPr algn="ctr">
                <a:lnSpc>
                  <a:spcPts val="6799"/>
                </a:lnSpc>
              </a:pPr>
              <a:r>
                <a:rPr lang="en-US" sz="3999" b="1" spc="67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Hệ</a:t>
              </a:r>
              <a:r>
                <a:rPr lang="en-US" sz="3999" b="1" spc="67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999" b="1" spc="67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quản</a:t>
              </a:r>
              <a:r>
                <a:rPr lang="en-US" sz="3999" b="1" spc="67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999" b="1" spc="67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trị</a:t>
              </a:r>
              <a:r>
                <a:rPr lang="en-US" sz="3999" b="1" spc="67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999" b="1" spc="67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cơ</a:t>
              </a:r>
              <a:r>
                <a:rPr lang="en-US" sz="3999" b="1" spc="67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999" b="1" spc="67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sở</a:t>
              </a:r>
              <a:r>
                <a:rPr lang="en-US" sz="3999" b="1" spc="67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999" b="1" spc="67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dữ</a:t>
              </a:r>
              <a:r>
                <a:rPr lang="en-US" sz="3999" b="1" spc="67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999" b="1" spc="67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liệu</a:t>
              </a:r>
              <a:r>
                <a:rPr lang="en-US" sz="3999" b="1" spc="67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999" b="1" spc="67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để</a:t>
              </a:r>
              <a:r>
                <a:rPr lang="en-US" sz="3999" b="1" spc="67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999" b="1" spc="67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lưu</a:t>
              </a:r>
              <a:r>
                <a:rPr lang="en-US" sz="3999" b="1" spc="67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999" b="1" spc="67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trữ</a:t>
              </a:r>
              <a:r>
                <a:rPr lang="en-US" sz="3999" b="1" spc="67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999" b="1" spc="67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thông</a:t>
              </a:r>
              <a:r>
                <a:rPr lang="en-US" sz="3999" b="1" spc="67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tin </a:t>
              </a:r>
              <a:r>
                <a:rPr lang="en-US" sz="3999" b="1" spc="67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sản</a:t>
              </a:r>
              <a:r>
                <a:rPr lang="en-US" sz="3999" b="1" spc="67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999" b="1" spc="67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phẩm</a:t>
              </a:r>
              <a:r>
                <a:rPr lang="en-US" sz="3999" b="1" spc="67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, </a:t>
              </a:r>
              <a:r>
                <a:rPr lang="en-US" sz="3999" b="1" spc="67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đơn</a:t>
              </a:r>
              <a:r>
                <a:rPr lang="en-US" sz="3999" b="1" spc="67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999" b="1" spc="67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hàng</a:t>
              </a:r>
              <a:endParaRPr lang="en-US" sz="3999" b="1" spc="6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 rot="2700000">
            <a:off x="-4050950" y="8003186"/>
            <a:ext cx="8101900" cy="3702724"/>
            <a:chOff x="0" y="0"/>
            <a:chExt cx="2133834" cy="9752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flipH="1" flipV="1">
            <a:off x="-335190" y="8609588"/>
            <a:ext cx="6086475" cy="2489922"/>
          </a:xfrm>
          <a:custGeom>
            <a:avLst/>
            <a:gdLst/>
            <a:ahLst/>
            <a:cxnLst/>
            <a:rect l="l" t="t" r="r" b="b"/>
            <a:pathLst>
              <a:path w="6086475" h="2489922">
                <a:moveTo>
                  <a:pt x="6086475" y="2489921"/>
                </a:moveTo>
                <a:lnTo>
                  <a:pt x="0" y="2489921"/>
                </a:lnTo>
                <a:lnTo>
                  <a:pt x="0" y="0"/>
                </a:lnTo>
                <a:lnTo>
                  <a:pt x="6086475" y="0"/>
                </a:lnTo>
                <a:lnTo>
                  <a:pt x="6086475" y="248992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 rot="2700000">
            <a:off x="14237050" y="-1494579"/>
            <a:ext cx="8101900" cy="3702724"/>
            <a:chOff x="0" y="0"/>
            <a:chExt cx="2133834" cy="97520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 flipV="1">
            <a:off x="9144027" y="1439879"/>
            <a:ext cx="6835176" cy="12689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543433">
            <a:off x="-4207455" y="7709833"/>
            <a:ext cx="8101900" cy="3702724"/>
            <a:chOff x="0" y="0"/>
            <a:chExt cx="2133834" cy="9752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38200" y="4095186"/>
            <a:ext cx="3597541" cy="4589914"/>
            <a:chOff x="-282405" y="-190500"/>
            <a:chExt cx="5333143" cy="68042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0738" cy="6613778"/>
            </a:xfrm>
            <a:custGeom>
              <a:avLst/>
              <a:gdLst/>
              <a:ahLst/>
              <a:cxnLst/>
              <a:rect l="l" t="t" r="r" b="b"/>
              <a:pathLst>
                <a:path w="5050738" h="6613778">
                  <a:moveTo>
                    <a:pt x="149974" y="0"/>
                  </a:moveTo>
                  <a:lnTo>
                    <a:pt x="4900764" y="0"/>
                  </a:lnTo>
                  <a:cubicBezTo>
                    <a:pt x="4940540" y="0"/>
                    <a:pt x="4978686" y="15801"/>
                    <a:pt x="5006812" y="43926"/>
                  </a:cubicBezTo>
                  <a:cubicBezTo>
                    <a:pt x="5034938" y="72052"/>
                    <a:pt x="5050738" y="110198"/>
                    <a:pt x="5050738" y="149974"/>
                  </a:cubicBezTo>
                  <a:lnTo>
                    <a:pt x="5050738" y="6463804"/>
                  </a:lnTo>
                  <a:cubicBezTo>
                    <a:pt x="5050738" y="6503580"/>
                    <a:pt x="5034938" y="6541726"/>
                    <a:pt x="5006812" y="6569852"/>
                  </a:cubicBezTo>
                  <a:cubicBezTo>
                    <a:pt x="4978686" y="6597977"/>
                    <a:pt x="4940540" y="6613778"/>
                    <a:pt x="4900764" y="6613778"/>
                  </a:cubicBezTo>
                  <a:lnTo>
                    <a:pt x="149974" y="6613778"/>
                  </a:lnTo>
                  <a:cubicBezTo>
                    <a:pt x="110198" y="6613778"/>
                    <a:pt x="72052" y="6597977"/>
                    <a:pt x="43926" y="6569852"/>
                  </a:cubicBezTo>
                  <a:cubicBezTo>
                    <a:pt x="15801" y="6541726"/>
                    <a:pt x="0" y="6503580"/>
                    <a:pt x="0" y="6463804"/>
                  </a:cubicBezTo>
                  <a:lnTo>
                    <a:pt x="0" y="149974"/>
                  </a:lnTo>
                  <a:cubicBezTo>
                    <a:pt x="0" y="110198"/>
                    <a:pt x="15801" y="72052"/>
                    <a:pt x="43926" y="43926"/>
                  </a:cubicBezTo>
                  <a:cubicBezTo>
                    <a:pt x="72052" y="15801"/>
                    <a:pt x="110198" y="0"/>
                    <a:pt x="149974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ysDot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-282405" y="-190500"/>
              <a:ext cx="5333143" cy="680427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6630"/>
                </a:lnSpc>
              </a:pPr>
              <a:r>
                <a:rPr lang="en-US" sz="3700" b="1" spc="66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Tạo</a:t>
              </a:r>
              <a:r>
                <a:rPr lang="en-US" sz="3700" b="1" spc="66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</a:p>
            <a:p>
              <a:pPr algn="ctr">
                <a:lnSpc>
                  <a:spcPts val="6630"/>
                </a:lnSpc>
              </a:pPr>
              <a:r>
                <a:rPr lang="en-US" sz="3700" b="1" spc="66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môi</a:t>
              </a:r>
              <a:r>
                <a:rPr lang="en-US" sz="3700" b="1" spc="66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700" b="1" spc="66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trường</a:t>
              </a:r>
              <a:r>
                <a:rPr lang="en-US" sz="3700" b="1" spc="66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700" b="1" spc="66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máy</a:t>
              </a:r>
              <a:r>
                <a:rPr lang="en-US" sz="3700" b="1" spc="66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700" b="1" spc="66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chủ</a:t>
              </a:r>
              <a:r>
                <a:rPr lang="en-US" sz="3700" b="1" spc="66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700" b="1" spc="66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cục</a:t>
              </a:r>
              <a:r>
                <a:rPr lang="en-US" sz="3700" b="1" spc="66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700" b="1" spc="66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bộ</a:t>
              </a:r>
              <a:endParaRPr lang="en-US" sz="3700" b="1" spc="6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2561119"/>
            <a:ext cx="1011281" cy="875196"/>
          </a:xfrm>
          <a:custGeom>
            <a:avLst/>
            <a:gdLst/>
            <a:ahLst/>
            <a:cxnLst/>
            <a:rect l="l" t="t" r="r" b="b"/>
            <a:pathLst>
              <a:path w="1011281" h="875196">
                <a:moveTo>
                  <a:pt x="0" y="0"/>
                </a:moveTo>
                <a:lnTo>
                  <a:pt x="1011281" y="0"/>
                </a:lnTo>
                <a:lnTo>
                  <a:pt x="1011281" y="875197"/>
                </a:lnTo>
                <a:lnTo>
                  <a:pt x="0" y="875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3402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950711" y="2327802"/>
            <a:ext cx="1152422" cy="1341831"/>
          </a:xfrm>
          <a:custGeom>
            <a:avLst/>
            <a:gdLst/>
            <a:ahLst/>
            <a:cxnLst/>
            <a:rect l="l" t="t" r="r" b="b"/>
            <a:pathLst>
              <a:path w="1152422" h="1341831">
                <a:moveTo>
                  <a:pt x="0" y="0"/>
                </a:moveTo>
                <a:lnTo>
                  <a:pt x="1152422" y="0"/>
                </a:lnTo>
                <a:lnTo>
                  <a:pt x="1152422" y="1341831"/>
                </a:lnTo>
                <a:lnTo>
                  <a:pt x="0" y="13418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580" t="-25389" r="-191724" b="-19042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339033" y="2425034"/>
            <a:ext cx="1011281" cy="1011281"/>
          </a:xfrm>
          <a:custGeom>
            <a:avLst/>
            <a:gdLst/>
            <a:ahLst/>
            <a:cxnLst/>
            <a:rect l="l" t="t" r="r" b="b"/>
            <a:pathLst>
              <a:path w="1011281" h="1011281">
                <a:moveTo>
                  <a:pt x="0" y="0"/>
                </a:moveTo>
                <a:lnTo>
                  <a:pt x="1011282" y="0"/>
                </a:lnTo>
                <a:lnTo>
                  <a:pt x="1011282" y="1011282"/>
                </a:lnTo>
                <a:lnTo>
                  <a:pt x="0" y="10112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510147" y="1917618"/>
            <a:ext cx="2961931" cy="1518697"/>
          </a:xfrm>
          <a:custGeom>
            <a:avLst/>
            <a:gdLst/>
            <a:ahLst/>
            <a:cxnLst/>
            <a:rect l="l" t="t" r="r" b="b"/>
            <a:pathLst>
              <a:path w="2961931" h="1518697">
                <a:moveTo>
                  <a:pt x="0" y="0"/>
                </a:moveTo>
                <a:lnTo>
                  <a:pt x="2961932" y="0"/>
                </a:lnTo>
                <a:lnTo>
                  <a:pt x="2961932" y="1518698"/>
                </a:lnTo>
                <a:lnTo>
                  <a:pt x="0" y="15186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45385" y="704702"/>
            <a:ext cx="16990818" cy="660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b="1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3.4. CÔNG CỤ HỖ TRỢ PHÁT TRIỂN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056578" y="9484995"/>
            <a:ext cx="557845" cy="657872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75070" y="2629164"/>
            <a:ext cx="2087735" cy="6629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XAMPP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54044" y="2629164"/>
            <a:ext cx="2102463" cy="6629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GitHub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756998" y="2655218"/>
            <a:ext cx="1739801" cy="6629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Canva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5221577" y="4095185"/>
            <a:ext cx="3381138" cy="4589914"/>
            <a:chOff x="-3430" y="-190500"/>
            <a:chExt cx="4703847" cy="6804278"/>
          </a:xfrm>
        </p:grpSpPr>
        <p:sp>
          <p:nvSpPr>
            <p:cNvPr id="18" name="Freeform 18"/>
            <p:cNvSpPr/>
            <p:nvPr/>
          </p:nvSpPr>
          <p:spPr>
            <a:xfrm>
              <a:off x="-3430" y="0"/>
              <a:ext cx="4703847" cy="6613778"/>
            </a:xfrm>
            <a:custGeom>
              <a:avLst/>
              <a:gdLst/>
              <a:ahLst/>
              <a:cxnLst/>
              <a:rect l="l" t="t" r="r" b="b"/>
              <a:pathLst>
                <a:path w="4700415" h="6613778">
                  <a:moveTo>
                    <a:pt x="161151" y="0"/>
                  </a:moveTo>
                  <a:lnTo>
                    <a:pt x="4539263" y="0"/>
                  </a:lnTo>
                  <a:cubicBezTo>
                    <a:pt x="4628265" y="0"/>
                    <a:pt x="4700415" y="72150"/>
                    <a:pt x="4700415" y="161151"/>
                  </a:cubicBezTo>
                  <a:lnTo>
                    <a:pt x="4700415" y="6452626"/>
                  </a:lnTo>
                  <a:cubicBezTo>
                    <a:pt x="4700415" y="6541628"/>
                    <a:pt x="4628265" y="6613778"/>
                    <a:pt x="4539263" y="6613778"/>
                  </a:cubicBezTo>
                  <a:lnTo>
                    <a:pt x="161151" y="6613778"/>
                  </a:lnTo>
                  <a:cubicBezTo>
                    <a:pt x="72150" y="6613778"/>
                    <a:pt x="0" y="6541628"/>
                    <a:pt x="0" y="6452626"/>
                  </a:cubicBezTo>
                  <a:lnTo>
                    <a:pt x="0" y="161151"/>
                  </a:lnTo>
                  <a:cubicBezTo>
                    <a:pt x="0" y="72150"/>
                    <a:pt x="72150" y="0"/>
                    <a:pt x="161151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ysDot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190500"/>
              <a:ext cx="4700414" cy="680427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6630"/>
                </a:lnSpc>
              </a:pPr>
              <a:r>
                <a:rPr lang="en-US" sz="3900" b="1" spc="66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900" b="1" spc="66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Quản</a:t>
              </a:r>
              <a:r>
                <a:rPr lang="en-US" sz="3900" b="1" spc="66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900" b="1" spc="66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lý</a:t>
              </a:r>
              <a:endParaRPr lang="en-US" sz="3900" b="1" spc="6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algn="ctr">
                <a:lnSpc>
                  <a:spcPts val="6630"/>
                </a:lnSpc>
              </a:pPr>
              <a:r>
                <a:rPr lang="en-US" sz="3900" b="1" spc="66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900" b="1" spc="66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mã</a:t>
              </a:r>
              <a:r>
                <a:rPr lang="en-US" sz="3900" b="1" spc="66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900" b="1" spc="66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nguồn</a:t>
              </a:r>
              <a:endParaRPr lang="en-US" sz="3900" b="1" spc="6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362098" y="4223689"/>
            <a:ext cx="3358190" cy="4512234"/>
            <a:chOff x="0" y="0"/>
            <a:chExt cx="4978320" cy="668912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978320" cy="6689123"/>
            </a:xfrm>
            <a:custGeom>
              <a:avLst/>
              <a:gdLst/>
              <a:ahLst/>
              <a:cxnLst/>
              <a:rect l="l" t="t" r="r" b="b"/>
              <a:pathLst>
                <a:path w="4978320" h="6689123">
                  <a:moveTo>
                    <a:pt x="152155" y="0"/>
                  </a:moveTo>
                  <a:lnTo>
                    <a:pt x="4826165" y="0"/>
                  </a:lnTo>
                  <a:cubicBezTo>
                    <a:pt x="4866519" y="0"/>
                    <a:pt x="4905220" y="16031"/>
                    <a:pt x="4933755" y="44565"/>
                  </a:cubicBezTo>
                  <a:cubicBezTo>
                    <a:pt x="4962290" y="73100"/>
                    <a:pt x="4978320" y="111801"/>
                    <a:pt x="4978320" y="152155"/>
                  </a:cubicBezTo>
                  <a:lnTo>
                    <a:pt x="4978320" y="6536968"/>
                  </a:lnTo>
                  <a:cubicBezTo>
                    <a:pt x="4978320" y="6621001"/>
                    <a:pt x="4910198" y="6689123"/>
                    <a:pt x="4826165" y="6689123"/>
                  </a:cubicBezTo>
                  <a:lnTo>
                    <a:pt x="152155" y="6689123"/>
                  </a:lnTo>
                  <a:cubicBezTo>
                    <a:pt x="111801" y="6689123"/>
                    <a:pt x="73100" y="6673092"/>
                    <a:pt x="44565" y="6644557"/>
                  </a:cubicBezTo>
                  <a:cubicBezTo>
                    <a:pt x="16031" y="6616023"/>
                    <a:pt x="0" y="6577322"/>
                    <a:pt x="0" y="6536968"/>
                  </a:cubicBezTo>
                  <a:lnTo>
                    <a:pt x="0" y="152155"/>
                  </a:lnTo>
                  <a:cubicBezTo>
                    <a:pt x="0" y="111801"/>
                    <a:pt x="16031" y="73100"/>
                    <a:pt x="44565" y="44565"/>
                  </a:cubicBezTo>
                  <a:cubicBezTo>
                    <a:pt x="73100" y="16031"/>
                    <a:pt x="111801" y="0"/>
                    <a:pt x="152155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ysDot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190500"/>
              <a:ext cx="4978320" cy="687962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6630"/>
                </a:lnSpc>
              </a:pPr>
              <a:r>
                <a:rPr lang="en-US" sz="3900" b="1" spc="66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900" b="1" spc="66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Thiết</a:t>
              </a:r>
              <a:r>
                <a:rPr lang="en-US" sz="3900" b="1" spc="66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900" b="1" spc="66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kế</a:t>
              </a:r>
              <a:r>
                <a:rPr lang="en-US" sz="3900" b="1" spc="66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banner </a:t>
              </a:r>
              <a:r>
                <a:rPr lang="en-US" sz="3900" b="1" spc="66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và</a:t>
              </a:r>
              <a:r>
                <a:rPr lang="en-US" sz="3900" b="1" spc="66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900" b="1" spc="66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hình</a:t>
              </a:r>
              <a:r>
                <a:rPr lang="en-US" sz="3900" b="1" spc="66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900" b="1" spc="66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ảnh</a:t>
              </a:r>
              <a:r>
                <a:rPr lang="en-US" sz="3900" b="1" spc="66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900" b="1" spc="66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cho</a:t>
              </a:r>
              <a:r>
                <a:rPr lang="en-US" sz="3900" b="1" spc="66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website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510147" y="4223690"/>
            <a:ext cx="3266562" cy="4461409"/>
            <a:chOff x="0" y="0"/>
            <a:chExt cx="4842486" cy="661377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842486" cy="6613778"/>
            </a:xfrm>
            <a:custGeom>
              <a:avLst/>
              <a:gdLst/>
              <a:ahLst/>
              <a:cxnLst/>
              <a:rect l="l" t="t" r="r" b="b"/>
              <a:pathLst>
                <a:path w="4842486" h="6613778">
                  <a:moveTo>
                    <a:pt x="156423" y="0"/>
                  </a:moveTo>
                  <a:lnTo>
                    <a:pt x="4686062" y="0"/>
                  </a:lnTo>
                  <a:cubicBezTo>
                    <a:pt x="4772452" y="0"/>
                    <a:pt x="4842486" y="70033"/>
                    <a:pt x="4842486" y="156423"/>
                  </a:cubicBezTo>
                  <a:lnTo>
                    <a:pt x="4842486" y="6457354"/>
                  </a:lnTo>
                  <a:cubicBezTo>
                    <a:pt x="4842486" y="6543745"/>
                    <a:pt x="4772452" y="6613778"/>
                    <a:pt x="4686062" y="6613778"/>
                  </a:cubicBezTo>
                  <a:lnTo>
                    <a:pt x="156423" y="6613778"/>
                  </a:lnTo>
                  <a:cubicBezTo>
                    <a:pt x="70033" y="6613778"/>
                    <a:pt x="0" y="6543745"/>
                    <a:pt x="0" y="6457354"/>
                  </a:cubicBezTo>
                  <a:lnTo>
                    <a:pt x="0" y="156423"/>
                  </a:lnTo>
                  <a:cubicBezTo>
                    <a:pt x="0" y="70033"/>
                    <a:pt x="70033" y="0"/>
                    <a:pt x="156423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ysDot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190500"/>
              <a:ext cx="4842486" cy="680427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6630"/>
                </a:lnSpc>
              </a:pPr>
              <a:r>
                <a:rPr lang="en-US" sz="3900" b="1" spc="66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Trình</a:t>
              </a:r>
              <a:r>
                <a:rPr lang="en-US" sz="3900" b="1" spc="66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</a:p>
            <a:p>
              <a:pPr algn="ctr">
                <a:lnSpc>
                  <a:spcPts val="6630"/>
                </a:lnSpc>
              </a:pPr>
              <a:r>
                <a:rPr lang="en-US" sz="3900" b="1" spc="66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soạn</a:t>
              </a:r>
              <a:r>
                <a:rPr lang="en-US" sz="3900" b="1" spc="66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900" b="1" spc="66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thảo</a:t>
              </a:r>
              <a:r>
                <a:rPr lang="en-US" sz="3900" b="1" spc="66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900" b="1" spc="66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mã</a:t>
              </a:r>
              <a:r>
                <a:rPr lang="en-US" sz="3900" b="1" spc="66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900" b="1" spc="66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nguồn</a:t>
              </a:r>
              <a:endParaRPr lang="en-US" sz="3900" b="1" spc="6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 rot="2543433">
            <a:off x="-4881560" y="8003203"/>
            <a:ext cx="8101900" cy="3702724"/>
            <a:chOff x="0" y="0"/>
            <a:chExt cx="2133834" cy="97520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0C7016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-8126234">
            <a:off x="13894680" y="-1789246"/>
            <a:ext cx="8101900" cy="3702724"/>
            <a:chOff x="0" y="0"/>
            <a:chExt cx="2133834" cy="97520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 rot="-8126234">
            <a:off x="14579420" y="-2056854"/>
            <a:ext cx="8101900" cy="3702724"/>
            <a:chOff x="0" y="0"/>
            <a:chExt cx="2133834" cy="97520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0C7016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-3358328" y="7154730"/>
            <a:ext cx="8101900" cy="3474553"/>
            <a:chOff x="0" y="0"/>
            <a:chExt cx="2133834" cy="9151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33834" cy="915109"/>
            </a:xfrm>
            <a:custGeom>
              <a:avLst/>
              <a:gdLst/>
              <a:ahLst/>
              <a:cxnLst/>
              <a:rect l="l" t="t" r="r" b="b"/>
              <a:pathLst>
                <a:path w="2133834" h="915109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866375"/>
                  </a:lnTo>
                  <a:cubicBezTo>
                    <a:pt x="2133834" y="893290"/>
                    <a:pt x="2112015" y="915109"/>
                    <a:pt x="2085100" y="915109"/>
                  </a:cubicBezTo>
                  <a:lnTo>
                    <a:pt x="48734" y="915109"/>
                  </a:lnTo>
                  <a:cubicBezTo>
                    <a:pt x="21819" y="915109"/>
                    <a:pt x="0" y="893290"/>
                    <a:pt x="0" y="866375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33375"/>
              <a:ext cx="2133834" cy="1248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2700000">
            <a:off x="12967636" y="-1851362"/>
            <a:ext cx="8101900" cy="3702724"/>
            <a:chOff x="0" y="0"/>
            <a:chExt cx="2133834" cy="9752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10671888" flipH="1" flipV="1">
            <a:off x="12719648" y="-216261"/>
            <a:ext cx="6086475" cy="2489922"/>
          </a:xfrm>
          <a:custGeom>
            <a:avLst/>
            <a:gdLst/>
            <a:ahLst/>
            <a:cxnLst/>
            <a:rect l="l" t="t" r="r" b="b"/>
            <a:pathLst>
              <a:path w="6086475" h="2489922">
                <a:moveTo>
                  <a:pt x="6086475" y="2489922"/>
                </a:moveTo>
                <a:lnTo>
                  <a:pt x="0" y="2489922"/>
                </a:lnTo>
                <a:lnTo>
                  <a:pt x="0" y="0"/>
                </a:lnTo>
                <a:lnTo>
                  <a:pt x="6086475" y="0"/>
                </a:lnTo>
                <a:lnTo>
                  <a:pt x="6086475" y="24899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0714002" flipH="1" flipV="1">
            <a:off x="-204143" y="8013339"/>
            <a:ext cx="6086475" cy="2489922"/>
          </a:xfrm>
          <a:custGeom>
            <a:avLst/>
            <a:gdLst/>
            <a:ahLst/>
            <a:cxnLst/>
            <a:rect l="l" t="t" r="r" b="b"/>
            <a:pathLst>
              <a:path w="6086475" h="2489922">
                <a:moveTo>
                  <a:pt x="6086475" y="2489922"/>
                </a:moveTo>
                <a:lnTo>
                  <a:pt x="0" y="2489922"/>
                </a:lnTo>
                <a:lnTo>
                  <a:pt x="0" y="0"/>
                </a:lnTo>
                <a:lnTo>
                  <a:pt x="6086475" y="0"/>
                </a:lnTo>
                <a:lnTo>
                  <a:pt x="6086475" y="24899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056578" y="9484995"/>
            <a:ext cx="557845" cy="657872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3852998"/>
            <a:ext cx="16526642" cy="1504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50"/>
              </a:lnSpc>
              <a:spcBef>
                <a:spcPct val="0"/>
              </a:spcBef>
            </a:pPr>
            <a:r>
              <a:rPr lang="en-US" sz="7500" b="1" spc="127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4. HIỆN THỰC HÓA NGHIÊN CỨU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155048"/>
              </p:ext>
            </p:extLst>
          </p:nvPr>
        </p:nvGraphicFramePr>
        <p:xfrm>
          <a:off x="1273075" y="1183984"/>
          <a:ext cx="15741850" cy="8333865"/>
        </p:xfrm>
        <a:graphic>
          <a:graphicData uri="http://schemas.openxmlformats.org/drawingml/2006/table">
            <a:tbl>
              <a:tblPr/>
              <a:tblGrid>
                <a:gridCol w="2994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4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30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798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05813"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STT</a:t>
                      </a:r>
                      <a:endParaRPr lang="en-US" sz="1100" b="1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FF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Tên yêu cầu</a:t>
                      </a:r>
                      <a:endParaRPr lang="en-US" sz="1100" b="1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FF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Khách hàng</a:t>
                      </a:r>
                      <a:endParaRPr lang="en-US" sz="1100" b="1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FF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Quản trị viên</a:t>
                      </a:r>
                      <a:endParaRPr lang="en-US" sz="1100" b="1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FF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1592"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 b="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lang="en-US" sz="1100" b="1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 b="1" dirty="0" err="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Xem</a:t>
                      </a:r>
                      <a:r>
                        <a:rPr lang="en-US" sz="2900" b="1" dirty="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en-US" sz="2900" b="1" dirty="0" err="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sản</a:t>
                      </a:r>
                      <a:r>
                        <a:rPr lang="en-US" sz="2900" b="1" dirty="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en-US" sz="2900" b="1" dirty="0" err="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phẩm</a:t>
                      </a:r>
                      <a:endParaRPr lang="en-US" sz="1100" b="1" dirty="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 b="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✅</a:t>
                      </a:r>
                      <a:endParaRPr lang="en-US" sz="1100" b="1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endParaRPr lang="en-US" sz="1100" b="1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215"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 b="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lang="en-US" sz="1100" b="1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 b="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Xem chi tiết sản phẩm</a:t>
                      </a:r>
                      <a:endParaRPr lang="en-US" sz="1100" b="1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 b="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✅</a:t>
                      </a:r>
                      <a:endParaRPr lang="en-US" sz="1100" b="1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endParaRPr lang="en-US" sz="1100" b="1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1592"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 b="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lang="en-US" sz="1100" b="1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 b="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Đặt hàng</a:t>
                      </a:r>
                      <a:endParaRPr lang="en-US" sz="1100" b="1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 b="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✅</a:t>
                      </a:r>
                      <a:endParaRPr lang="en-US" sz="1100" b="1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endParaRPr lang="en-US" sz="1100" b="1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2272"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 b="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lang="en-US" sz="1100" b="1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 b="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Quản lý sản phẩm</a:t>
                      </a:r>
                      <a:endParaRPr lang="en-US" sz="1100" b="1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endParaRPr lang="en-US" sz="1100" b="1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 b="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✅</a:t>
                      </a:r>
                      <a:endParaRPr lang="en-US" sz="1100" b="1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82272"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 b="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lang="en-US" sz="1100" b="1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 b="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Quản lý đơn hàng</a:t>
                      </a:r>
                      <a:endParaRPr lang="en-US" sz="1100" b="1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endParaRPr lang="en-US" sz="1100" b="1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 b="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✅</a:t>
                      </a:r>
                      <a:endParaRPr lang="en-US" sz="1100" b="1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88109"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 b="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endParaRPr lang="en-US" sz="1100" b="1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 b="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Quản lý danh mục</a:t>
                      </a:r>
                      <a:endParaRPr lang="en-US" sz="1100" b="1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endParaRPr lang="en-US" sz="1100" b="1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 b="1" dirty="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✅</a:t>
                      </a:r>
                      <a:endParaRPr lang="en-US" sz="1100" b="1" dirty="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556218" y="284225"/>
            <a:ext cx="17175564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4500" b="1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4.1. ĐẶC TẢ YÊU CẦU HỆ THỐNG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056578" y="9441650"/>
            <a:ext cx="557845" cy="657872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8996" y="396169"/>
            <a:ext cx="15412402" cy="8862131"/>
          </a:xfrm>
          <a:custGeom>
            <a:avLst/>
            <a:gdLst/>
            <a:ahLst/>
            <a:cxnLst/>
            <a:rect l="l" t="t" r="r" b="b"/>
            <a:pathLst>
              <a:path w="15412402" h="8862131">
                <a:moveTo>
                  <a:pt x="0" y="0"/>
                </a:moveTo>
                <a:lnTo>
                  <a:pt x="15412402" y="0"/>
                </a:lnTo>
                <a:lnTo>
                  <a:pt x="15412402" y="8862131"/>
                </a:lnTo>
                <a:lnTo>
                  <a:pt x="0" y="88621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26582" y="388903"/>
            <a:ext cx="8598615" cy="520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 b="1" dirty="0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4.2. SƠ ĐỒ WEBSITE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056578" y="9484995"/>
            <a:ext cx="557845" cy="657872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15</a:t>
            </a:r>
          </a:p>
        </p:txBody>
      </p:sp>
      <p:grpSp>
        <p:nvGrpSpPr>
          <p:cNvPr id="5" name="Group 5"/>
          <p:cNvGrpSpPr/>
          <p:nvPr/>
        </p:nvGrpSpPr>
        <p:grpSpPr>
          <a:xfrm rot="3095224">
            <a:off x="-3648751" y="8296573"/>
            <a:ext cx="8101900" cy="3702724"/>
            <a:chOff x="0" y="0"/>
            <a:chExt cx="2133834" cy="9752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3095224">
            <a:off x="14533948" y="-1032294"/>
            <a:ext cx="8101900" cy="3702724"/>
            <a:chOff x="0" y="0"/>
            <a:chExt cx="2133834" cy="9752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-3358328" y="7154730"/>
            <a:ext cx="8101900" cy="3474553"/>
            <a:chOff x="0" y="0"/>
            <a:chExt cx="2133834" cy="9151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33834" cy="915109"/>
            </a:xfrm>
            <a:custGeom>
              <a:avLst/>
              <a:gdLst/>
              <a:ahLst/>
              <a:cxnLst/>
              <a:rect l="l" t="t" r="r" b="b"/>
              <a:pathLst>
                <a:path w="2133834" h="915109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866375"/>
                  </a:lnTo>
                  <a:cubicBezTo>
                    <a:pt x="2133834" y="893290"/>
                    <a:pt x="2112015" y="915109"/>
                    <a:pt x="2085100" y="915109"/>
                  </a:cubicBezTo>
                  <a:lnTo>
                    <a:pt x="48734" y="915109"/>
                  </a:lnTo>
                  <a:cubicBezTo>
                    <a:pt x="21819" y="915109"/>
                    <a:pt x="0" y="893290"/>
                    <a:pt x="0" y="866375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33375"/>
              <a:ext cx="2133834" cy="1248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2700000">
            <a:off x="12967636" y="-1851362"/>
            <a:ext cx="8101900" cy="3702724"/>
            <a:chOff x="0" y="0"/>
            <a:chExt cx="2133834" cy="9752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10671888" flipH="1" flipV="1">
            <a:off x="12719648" y="-216261"/>
            <a:ext cx="6086475" cy="2489922"/>
          </a:xfrm>
          <a:custGeom>
            <a:avLst/>
            <a:gdLst/>
            <a:ahLst/>
            <a:cxnLst/>
            <a:rect l="l" t="t" r="r" b="b"/>
            <a:pathLst>
              <a:path w="6086475" h="2489922">
                <a:moveTo>
                  <a:pt x="6086475" y="2489922"/>
                </a:moveTo>
                <a:lnTo>
                  <a:pt x="0" y="2489922"/>
                </a:lnTo>
                <a:lnTo>
                  <a:pt x="0" y="0"/>
                </a:lnTo>
                <a:lnTo>
                  <a:pt x="6086475" y="0"/>
                </a:lnTo>
                <a:lnTo>
                  <a:pt x="6086475" y="24899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0714002" flipH="1" flipV="1">
            <a:off x="-204143" y="8013339"/>
            <a:ext cx="6086475" cy="2489922"/>
          </a:xfrm>
          <a:custGeom>
            <a:avLst/>
            <a:gdLst/>
            <a:ahLst/>
            <a:cxnLst/>
            <a:rect l="l" t="t" r="r" b="b"/>
            <a:pathLst>
              <a:path w="6086475" h="2489922">
                <a:moveTo>
                  <a:pt x="6086475" y="2489922"/>
                </a:moveTo>
                <a:lnTo>
                  <a:pt x="0" y="2489922"/>
                </a:lnTo>
                <a:lnTo>
                  <a:pt x="0" y="0"/>
                </a:lnTo>
                <a:lnTo>
                  <a:pt x="6086475" y="0"/>
                </a:lnTo>
                <a:lnTo>
                  <a:pt x="6086475" y="24899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056578" y="9484995"/>
            <a:ext cx="557845" cy="657872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91944" y="3811615"/>
            <a:ext cx="16526642" cy="1530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90"/>
              </a:lnSpc>
              <a:spcBef>
                <a:spcPct val="0"/>
              </a:spcBef>
            </a:pPr>
            <a:r>
              <a:rPr lang="en-US" sz="7700" b="1" spc="130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5. KẾT QUẢ ĐẠT ĐƯỢC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6050" y="2120582"/>
            <a:ext cx="7481086" cy="7810183"/>
            <a:chOff x="0" y="0"/>
            <a:chExt cx="1970327" cy="20570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70327" cy="2057003"/>
            </a:xfrm>
            <a:custGeom>
              <a:avLst/>
              <a:gdLst/>
              <a:ahLst/>
              <a:cxnLst/>
              <a:rect l="l" t="t" r="r" b="b"/>
              <a:pathLst>
                <a:path w="1970327" h="2057003">
                  <a:moveTo>
                    <a:pt x="0" y="0"/>
                  </a:moveTo>
                  <a:lnTo>
                    <a:pt x="1970327" y="0"/>
                  </a:lnTo>
                  <a:lnTo>
                    <a:pt x="1970327" y="2057003"/>
                  </a:lnTo>
                  <a:lnTo>
                    <a:pt x="0" y="2057003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33375"/>
              <a:ext cx="1970327" cy="23903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3200" y="2150317"/>
            <a:ext cx="7385836" cy="3037425"/>
          </a:xfrm>
          <a:custGeom>
            <a:avLst/>
            <a:gdLst/>
            <a:ahLst/>
            <a:cxnLst/>
            <a:rect l="l" t="t" r="r" b="b"/>
            <a:pathLst>
              <a:path w="7385836" h="3037425">
                <a:moveTo>
                  <a:pt x="0" y="0"/>
                </a:moveTo>
                <a:lnTo>
                  <a:pt x="7385835" y="0"/>
                </a:lnTo>
                <a:lnTo>
                  <a:pt x="7385835" y="3037425"/>
                </a:lnTo>
                <a:lnTo>
                  <a:pt x="0" y="30374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062148" y="199071"/>
            <a:ext cx="6885394" cy="9948864"/>
            <a:chOff x="0" y="0"/>
            <a:chExt cx="1813437" cy="26202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13437" cy="2620277"/>
            </a:xfrm>
            <a:custGeom>
              <a:avLst/>
              <a:gdLst/>
              <a:ahLst/>
              <a:cxnLst/>
              <a:rect l="l" t="t" r="r" b="b"/>
              <a:pathLst>
                <a:path w="1813437" h="2620277">
                  <a:moveTo>
                    <a:pt x="0" y="0"/>
                  </a:moveTo>
                  <a:lnTo>
                    <a:pt x="1813437" y="0"/>
                  </a:lnTo>
                  <a:lnTo>
                    <a:pt x="1813437" y="2620277"/>
                  </a:lnTo>
                  <a:lnTo>
                    <a:pt x="0" y="2620277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33375"/>
              <a:ext cx="1813437" cy="2953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062148" y="8882616"/>
            <a:ext cx="6885394" cy="1196337"/>
          </a:xfrm>
          <a:custGeom>
            <a:avLst/>
            <a:gdLst/>
            <a:ahLst/>
            <a:cxnLst/>
            <a:rect l="l" t="t" r="r" b="b"/>
            <a:pathLst>
              <a:path w="6885394" h="1196337">
                <a:moveTo>
                  <a:pt x="0" y="0"/>
                </a:moveTo>
                <a:lnTo>
                  <a:pt x="6885394" y="0"/>
                </a:lnTo>
                <a:lnTo>
                  <a:pt x="6885394" y="1196337"/>
                </a:lnTo>
                <a:lnTo>
                  <a:pt x="0" y="11963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32725" y="5187742"/>
            <a:ext cx="7385836" cy="2409629"/>
          </a:xfrm>
          <a:custGeom>
            <a:avLst/>
            <a:gdLst/>
            <a:ahLst/>
            <a:cxnLst/>
            <a:rect l="l" t="t" r="r" b="b"/>
            <a:pathLst>
              <a:path w="7385836" h="2409629">
                <a:moveTo>
                  <a:pt x="0" y="0"/>
                </a:moveTo>
                <a:lnTo>
                  <a:pt x="7385835" y="0"/>
                </a:lnTo>
                <a:lnTo>
                  <a:pt x="7385835" y="2409628"/>
                </a:lnTo>
                <a:lnTo>
                  <a:pt x="0" y="24096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32725" y="7742711"/>
            <a:ext cx="7385836" cy="2188054"/>
          </a:xfrm>
          <a:custGeom>
            <a:avLst/>
            <a:gdLst/>
            <a:ahLst/>
            <a:cxnLst/>
            <a:rect l="l" t="t" r="r" b="b"/>
            <a:pathLst>
              <a:path w="7385836" h="2188054">
                <a:moveTo>
                  <a:pt x="0" y="0"/>
                </a:moveTo>
                <a:lnTo>
                  <a:pt x="7385835" y="0"/>
                </a:lnTo>
                <a:lnTo>
                  <a:pt x="7385835" y="2188054"/>
                </a:lnTo>
                <a:lnTo>
                  <a:pt x="0" y="21880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100248" y="2468496"/>
            <a:ext cx="6785665" cy="2078110"/>
          </a:xfrm>
          <a:custGeom>
            <a:avLst/>
            <a:gdLst/>
            <a:ahLst/>
            <a:cxnLst/>
            <a:rect l="l" t="t" r="r" b="b"/>
            <a:pathLst>
              <a:path w="6785665" h="2078110">
                <a:moveTo>
                  <a:pt x="0" y="0"/>
                </a:moveTo>
                <a:lnTo>
                  <a:pt x="6785665" y="0"/>
                </a:lnTo>
                <a:lnTo>
                  <a:pt x="6785665" y="2078110"/>
                </a:lnTo>
                <a:lnTo>
                  <a:pt x="0" y="20781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100248" y="4623071"/>
            <a:ext cx="6785665" cy="2001771"/>
          </a:xfrm>
          <a:custGeom>
            <a:avLst/>
            <a:gdLst/>
            <a:ahLst/>
            <a:cxnLst/>
            <a:rect l="l" t="t" r="r" b="b"/>
            <a:pathLst>
              <a:path w="6785665" h="2001771">
                <a:moveTo>
                  <a:pt x="0" y="0"/>
                </a:moveTo>
                <a:lnTo>
                  <a:pt x="6785665" y="0"/>
                </a:lnTo>
                <a:lnTo>
                  <a:pt x="6785665" y="2001771"/>
                </a:lnTo>
                <a:lnTo>
                  <a:pt x="0" y="20017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100248" y="6699024"/>
            <a:ext cx="6659609" cy="2031191"/>
          </a:xfrm>
          <a:custGeom>
            <a:avLst/>
            <a:gdLst/>
            <a:ahLst/>
            <a:cxnLst/>
            <a:rect l="l" t="t" r="r" b="b"/>
            <a:pathLst>
              <a:path w="6659609" h="2031191">
                <a:moveTo>
                  <a:pt x="0" y="0"/>
                </a:moveTo>
                <a:lnTo>
                  <a:pt x="6659609" y="0"/>
                </a:lnTo>
                <a:lnTo>
                  <a:pt x="6659609" y="2031192"/>
                </a:lnTo>
                <a:lnTo>
                  <a:pt x="0" y="20311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3390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100248" y="199071"/>
            <a:ext cx="6785665" cy="2078110"/>
          </a:xfrm>
          <a:custGeom>
            <a:avLst/>
            <a:gdLst/>
            <a:ahLst/>
            <a:cxnLst/>
            <a:rect l="l" t="t" r="r" b="b"/>
            <a:pathLst>
              <a:path w="6785665" h="2078110">
                <a:moveTo>
                  <a:pt x="0" y="0"/>
                </a:moveTo>
                <a:lnTo>
                  <a:pt x="6785665" y="0"/>
                </a:lnTo>
                <a:lnTo>
                  <a:pt x="6785665" y="2078110"/>
                </a:lnTo>
                <a:lnTo>
                  <a:pt x="0" y="20781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7056578" y="9484995"/>
            <a:ext cx="557845" cy="657872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17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9937" y="265746"/>
            <a:ext cx="8598615" cy="527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900" b="1" dirty="0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5. KẾT QUẢ ĐẠT ĐƯỢC</a:t>
            </a:r>
          </a:p>
        </p:txBody>
      </p:sp>
      <p:grpSp>
        <p:nvGrpSpPr>
          <p:cNvPr id="19" name="Group 6">
            <a:extLst>
              <a:ext uri="{FF2B5EF4-FFF2-40B4-BE49-F238E27FC236}">
                <a16:creationId xmlns:a16="http://schemas.microsoft.com/office/drawing/2014/main" id="{98024901-7DB3-4635-B321-7E9570C9AEFB}"/>
              </a:ext>
            </a:extLst>
          </p:cNvPr>
          <p:cNvGrpSpPr/>
          <p:nvPr/>
        </p:nvGrpSpPr>
        <p:grpSpPr>
          <a:xfrm>
            <a:off x="533400" y="982136"/>
            <a:ext cx="6625613" cy="810907"/>
            <a:chOff x="-150278" y="-1971793"/>
            <a:chExt cx="1745018" cy="769279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5456431-49D9-4C2E-ACC2-4DA12A93C1A8}"/>
                </a:ext>
              </a:extLst>
            </p:cNvPr>
            <p:cNvSpPr/>
            <p:nvPr/>
          </p:nvSpPr>
          <p:spPr>
            <a:xfrm>
              <a:off x="-15052" y="-1943584"/>
              <a:ext cx="1450236" cy="741070"/>
            </a:xfrm>
            <a:custGeom>
              <a:avLst/>
              <a:gdLst/>
              <a:ahLst/>
              <a:cxnLst/>
              <a:rect l="l" t="t" r="r" b="b"/>
              <a:pathLst>
                <a:path w="1745018" h="617245">
                  <a:moveTo>
                    <a:pt x="64267" y="0"/>
                  </a:moveTo>
                  <a:lnTo>
                    <a:pt x="1680751" y="0"/>
                  </a:lnTo>
                  <a:cubicBezTo>
                    <a:pt x="1716244" y="0"/>
                    <a:pt x="1745018" y="28773"/>
                    <a:pt x="1745018" y="64267"/>
                  </a:cubicBezTo>
                  <a:lnTo>
                    <a:pt x="1745018" y="552979"/>
                  </a:lnTo>
                  <a:cubicBezTo>
                    <a:pt x="1745018" y="588472"/>
                    <a:pt x="1716244" y="617245"/>
                    <a:pt x="1680751" y="617245"/>
                  </a:cubicBezTo>
                  <a:lnTo>
                    <a:pt x="64267" y="617245"/>
                  </a:lnTo>
                  <a:cubicBezTo>
                    <a:pt x="28773" y="617245"/>
                    <a:pt x="0" y="588472"/>
                    <a:pt x="0" y="552979"/>
                  </a:cubicBezTo>
                  <a:lnTo>
                    <a:pt x="0" y="64267"/>
                  </a:lnTo>
                  <a:cubicBezTo>
                    <a:pt x="0" y="28773"/>
                    <a:pt x="28773" y="0"/>
                    <a:pt x="64267" y="0"/>
                  </a:cubicBezTo>
                  <a:close/>
                </a:path>
              </a:pathLst>
            </a:custGeom>
            <a:solidFill>
              <a:srgbClr val="DEFFBD"/>
            </a:solidFill>
          </p:spPr>
          <p:txBody>
            <a:bodyPr/>
            <a:lstStyle/>
            <a:p>
              <a:endParaRPr lang="vi-VN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1DE68E18-AD13-4D4D-B5B6-264540A44173}"/>
                </a:ext>
              </a:extLst>
            </p:cNvPr>
            <p:cNvSpPr txBox="1"/>
            <p:nvPr/>
          </p:nvSpPr>
          <p:spPr>
            <a:xfrm>
              <a:off x="-150278" y="-1971793"/>
              <a:ext cx="1745018" cy="741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90"/>
                </a:lnSpc>
              </a:pPr>
              <a:r>
                <a:rPr lang="en-US" sz="3800" b="1" dirty="0" err="1">
                  <a:latin typeface="Montserrat Bold"/>
                  <a:ea typeface="Montserrat Bold"/>
                  <a:cs typeface="Montserrat Bold"/>
                  <a:sym typeface="Montserrat Bold"/>
                </a:rPr>
                <a:t>Giao</a:t>
              </a:r>
              <a:r>
                <a:rPr lang="en-US" sz="3800" b="1" dirty="0"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800" b="1" dirty="0" err="1">
                  <a:latin typeface="Montserrat Bold"/>
                  <a:ea typeface="Montserrat Bold"/>
                  <a:cs typeface="Montserrat Bold"/>
                  <a:sym typeface="Montserrat Bold"/>
                </a:rPr>
                <a:t>diện</a:t>
              </a:r>
              <a:r>
                <a:rPr lang="en-US" sz="3800" b="1" dirty="0"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800" b="1" dirty="0" err="1">
                  <a:latin typeface="Montserrat Bold"/>
                  <a:ea typeface="Montserrat Bold"/>
                  <a:cs typeface="Montserrat Bold"/>
                  <a:sym typeface="Montserrat Bold"/>
                </a:rPr>
                <a:t>trang</a:t>
              </a:r>
              <a:r>
                <a:rPr lang="en-US" sz="3800" b="1" dirty="0"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800" b="1" dirty="0" err="1">
                  <a:latin typeface="Montserrat Bold"/>
                  <a:ea typeface="Montserrat Bold"/>
                  <a:cs typeface="Montserrat Bold"/>
                  <a:sym typeface="Montserrat Bold"/>
                </a:rPr>
                <a:t>chủ</a:t>
              </a:r>
              <a:endParaRPr lang="en-US" sz="3800" b="1" dirty="0"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08675" y="182470"/>
            <a:ext cx="10438651" cy="9792693"/>
            <a:chOff x="0" y="0"/>
            <a:chExt cx="2749274" cy="25791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49274" cy="2579145"/>
            </a:xfrm>
            <a:custGeom>
              <a:avLst/>
              <a:gdLst/>
              <a:ahLst/>
              <a:cxnLst/>
              <a:rect l="l" t="t" r="r" b="b"/>
              <a:pathLst>
                <a:path w="2749274" h="2579145">
                  <a:moveTo>
                    <a:pt x="0" y="0"/>
                  </a:moveTo>
                  <a:lnTo>
                    <a:pt x="2749274" y="0"/>
                  </a:lnTo>
                  <a:lnTo>
                    <a:pt x="2749274" y="2579145"/>
                  </a:lnTo>
                  <a:lnTo>
                    <a:pt x="0" y="2579145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33375"/>
              <a:ext cx="2749274" cy="29125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477000" y="216641"/>
            <a:ext cx="10332989" cy="4393459"/>
          </a:xfrm>
          <a:custGeom>
            <a:avLst/>
            <a:gdLst/>
            <a:ahLst/>
            <a:cxnLst/>
            <a:rect l="l" t="t" r="r" b="b"/>
            <a:pathLst>
              <a:path w="10247136" h="4393459">
                <a:moveTo>
                  <a:pt x="0" y="0"/>
                </a:moveTo>
                <a:lnTo>
                  <a:pt x="10247136" y="0"/>
                </a:lnTo>
                <a:lnTo>
                  <a:pt x="10247136" y="4393459"/>
                </a:lnTo>
                <a:lnTo>
                  <a:pt x="0" y="4393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533515" y="4903326"/>
            <a:ext cx="10247136" cy="3279083"/>
          </a:xfrm>
          <a:custGeom>
            <a:avLst/>
            <a:gdLst/>
            <a:ahLst/>
            <a:cxnLst/>
            <a:rect l="l" t="t" r="r" b="b"/>
            <a:pathLst>
              <a:path w="10247136" h="3279083">
                <a:moveTo>
                  <a:pt x="0" y="0"/>
                </a:moveTo>
                <a:lnTo>
                  <a:pt x="10247136" y="0"/>
                </a:lnTo>
                <a:lnTo>
                  <a:pt x="10247136" y="3279083"/>
                </a:lnTo>
                <a:lnTo>
                  <a:pt x="0" y="32790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2700000">
            <a:off x="-3022250" y="6996002"/>
            <a:ext cx="8101900" cy="3474553"/>
            <a:chOff x="0" y="0"/>
            <a:chExt cx="2133834" cy="9151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34" cy="915109"/>
            </a:xfrm>
            <a:custGeom>
              <a:avLst/>
              <a:gdLst/>
              <a:ahLst/>
              <a:cxnLst/>
              <a:rect l="l" t="t" r="r" b="b"/>
              <a:pathLst>
                <a:path w="2133834" h="915109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866375"/>
                  </a:lnTo>
                  <a:cubicBezTo>
                    <a:pt x="2133834" y="893290"/>
                    <a:pt x="2112015" y="915109"/>
                    <a:pt x="2085100" y="915109"/>
                  </a:cubicBezTo>
                  <a:lnTo>
                    <a:pt x="48734" y="915109"/>
                  </a:lnTo>
                  <a:cubicBezTo>
                    <a:pt x="21819" y="915109"/>
                    <a:pt x="0" y="893290"/>
                    <a:pt x="0" y="866375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33375"/>
              <a:ext cx="2133834" cy="1248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056578" y="9312223"/>
            <a:ext cx="557845" cy="657872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18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9937" y="501015"/>
            <a:ext cx="8598615" cy="527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900" b="1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5. KẾT QUẢ ĐẠT ĐƯỢC</a:t>
            </a:r>
          </a:p>
        </p:txBody>
      </p:sp>
      <p:grpSp>
        <p:nvGrpSpPr>
          <p:cNvPr id="18" name="Group 6">
            <a:extLst>
              <a:ext uri="{FF2B5EF4-FFF2-40B4-BE49-F238E27FC236}">
                <a16:creationId xmlns:a16="http://schemas.microsoft.com/office/drawing/2014/main" id="{1C6FECC9-05BC-4E56-B0F1-AE8050167262}"/>
              </a:ext>
            </a:extLst>
          </p:cNvPr>
          <p:cNvGrpSpPr/>
          <p:nvPr/>
        </p:nvGrpSpPr>
        <p:grpSpPr>
          <a:xfrm>
            <a:off x="20107" y="931942"/>
            <a:ext cx="6625613" cy="2862426"/>
            <a:chOff x="-198450" y="-3623475"/>
            <a:chExt cx="1745018" cy="2715483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44061E6-35E5-4EBD-9196-A5BE8DF8012A}"/>
                </a:ext>
              </a:extLst>
            </p:cNvPr>
            <p:cNvSpPr/>
            <p:nvPr/>
          </p:nvSpPr>
          <p:spPr>
            <a:xfrm>
              <a:off x="-23123" y="-3164645"/>
              <a:ext cx="1398756" cy="1923743"/>
            </a:xfrm>
            <a:custGeom>
              <a:avLst/>
              <a:gdLst/>
              <a:ahLst/>
              <a:cxnLst/>
              <a:rect l="l" t="t" r="r" b="b"/>
              <a:pathLst>
                <a:path w="1745018" h="617245">
                  <a:moveTo>
                    <a:pt x="64267" y="0"/>
                  </a:moveTo>
                  <a:lnTo>
                    <a:pt x="1680751" y="0"/>
                  </a:lnTo>
                  <a:cubicBezTo>
                    <a:pt x="1716244" y="0"/>
                    <a:pt x="1745018" y="28773"/>
                    <a:pt x="1745018" y="64267"/>
                  </a:cubicBezTo>
                  <a:lnTo>
                    <a:pt x="1745018" y="552979"/>
                  </a:lnTo>
                  <a:cubicBezTo>
                    <a:pt x="1745018" y="588472"/>
                    <a:pt x="1716244" y="617245"/>
                    <a:pt x="1680751" y="617245"/>
                  </a:cubicBezTo>
                  <a:lnTo>
                    <a:pt x="64267" y="617245"/>
                  </a:lnTo>
                  <a:cubicBezTo>
                    <a:pt x="28773" y="617245"/>
                    <a:pt x="0" y="588472"/>
                    <a:pt x="0" y="552979"/>
                  </a:cubicBezTo>
                  <a:lnTo>
                    <a:pt x="0" y="64267"/>
                  </a:lnTo>
                  <a:cubicBezTo>
                    <a:pt x="0" y="28773"/>
                    <a:pt x="28773" y="0"/>
                    <a:pt x="64267" y="0"/>
                  </a:cubicBezTo>
                  <a:close/>
                </a:path>
              </a:pathLst>
            </a:custGeom>
            <a:solidFill>
              <a:srgbClr val="DEFFBD"/>
            </a:solidFill>
          </p:spPr>
          <p:txBody>
            <a:bodyPr/>
            <a:lstStyle/>
            <a:p>
              <a:endParaRPr lang="vi-VN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33D4831-F277-49B1-AA29-3B26A5955D65}"/>
                </a:ext>
              </a:extLst>
            </p:cNvPr>
            <p:cNvSpPr txBox="1"/>
            <p:nvPr/>
          </p:nvSpPr>
          <p:spPr>
            <a:xfrm>
              <a:off x="-198450" y="-3623475"/>
              <a:ext cx="1745018" cy="2715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4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Giao</a:t>
              </a:r>
              <a:r>
                <a:rPr lang="en-US" sz="35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5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diện</a:t>
              </a:r>
              <a:r>
                <a:rPr lang="en-US" sz="35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</a:p>
            <a:p>
              <a:pPr algn="ctr">
                <a:lnSpc>
                  <a:spcPts val="4194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trang</a:t>
              </a:r>
              <a:r>
                <a:rPr lang="en-US" sz="35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5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sản</a:t>
              </a:r>
              <a:r>
                <a:rPr lang="en-US" sz="35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5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phẩm</a:t>
              </a:r>
              <a:endParaRPr lang="en-US" sz="35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  <a:p>
              <a:pPr algn="ctr">
                <a:lnSpc>
                  <a:spcPts val="4194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lọc</a:t>
              </a:r>
              <a:r>
                <a:rPr lang="en-US" sz="35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5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theo</a:t>
              </a:r>
              <a:r>
                <a:rPr lang="en-US" sz="35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5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danh</a:t>
              </a:r>
              <a:r>
                <a:rPr lang="en-US" sz="35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5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mục</a:t>
              </a:r>
              <a:endParaRPr lang="en-US" sz="35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199E44D-4796-42D2-BAE7-1747DC17C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612" y="8470719"/>
            <a:ext cx="10410837" cy="147338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56790" y="405195"/>
            <a:ext cx="10226857" cy="9439845"/>
            <a:chOff x="0" y="0"/>
            <a:chExt cx="2693493" cy="24862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93493" cy="2486214"/>
            </a:xfrm>
            <a:custGeom>
              <a:avLst/>
              <a:gdLst/>
              <a:ahLst/>
              <a:cxnLst/>
              <a:rect l="l" t="t" r="r" b="b"/>
              <a:pathLst>
                <a:path w="2693493" h="2486214">
                  <a:moveTo>
                    <a:pt x="0" y="0"/>
                  </a:moveTo>
                  <a:lnTo>
                    <a:pt x="2693493" y="0"/>
                  </a:lnTo>
                  <a:lnTo>
                    <a:pt x="2693493" y="2486214"/>
                  </a:lnTo>
                  <a:lnTo>
                    <a:pt x="0" y="248621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33375"/>
              <a:ext cx="2693493" cy="28195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146757" y="4821017"/>
            <a:ext cx="9779739" cy="3227314"/>
          </a:xfrm>
          <a:custGeom>
            <a:avLst/>
            <a:gdLst/>
            <a:ahLst/>
            <a:cxnLst/>
            <a:rect l="l" t="t" r="r" b="b"/>
            <a:pathLst>
              <a:path w="9779739" h="3227314">
                <a:moveTo>
                  <a:pt x="0" y="0"/>
                </a:moveTo>
                <a:lnTo>
                  <a:pt x="9779740" y="0"/>
                </a:lnTo>
                <a:lnTo>
                  <a:pt x="9779740" y="3227314"/>
                </a:lnTo>
                <a:lnTo>
                  <a:pt x="0" y="3227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2700000">
            <a:off x="-3022250" y="6996002"/>
            <a:ext cx="8101900" cy="3474553"/>
            <a:chOff x="0" y="0"/>
            <a:chExt cx="2133834" cy="9151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33834" cy="915109"/>
            </a:xfrm>
            <a:custGeom>
              <a:avLst/>
              <a:gdLst/>
              <a:ahLst/>
              <a:cxnLst/>
              <a:rect l="l" t="t" r="r" b="b"/>
              <a:pathLst>
                <a:path w="2133834" h="915109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866375"/>
                  </a:lnTo>
                  <a:cubicBezTo>
                    <a:pt x="2133834" y="893290"/>
                    <a:pt x="2112015" y="915109"/>
                    <a:pt x="2085100" y="915109"/>
                  </a:cubicBezTo>
                  <a:lnTo>
                    <a:pt x="48734" y="915109"/>
                  </a:lnTo>
                  <a:cubicBezTo>
                    <a:pt x="21819" y="915109"/>
                    <a:pt x="0" y="893290"/>
                    <a:pt x="0" y="866375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33375"/>
              <a:ext cx="2133834" cy="1248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6820280" y="443865"/>
            <a:ext cx="10096120" cy="4377152"/>
          </a:xfrm>
          <a:custGeom>
            <a:avLst/>
            <a:gdLst/>
            <a:ahLst/>
            <a:cxnLst/>
            <a:rect l="l" t="t" r="r" b="b"/>
            <a:pathLst>
              <a:path w="10053642" h="4260231">
                <a:moveTo>
                  <a:pt x="0" y="0"/>
                </a:moveTo>
                <a:lnTo>
                  <a:pt x="10053642" y="0"/>
                </a:lnTo>
                <a:lnTo>
                  <a:pt x="10053642" y="4260231"/>
                </a:lnTo>
                <a:lnTo>
                  <a:pt x="0" y="42602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7056578" y="9182100"/>
            <a:ext cx="557845" cy="657872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19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9937" y="520065"/>
            <a:ext cx="8598615" cy="52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 b="1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5. KẾT QUẢ ĐẠT ĐƯỢC</a:t>
            </a:r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13A04620-D0F0-420B-8010-B34108220FA8}"/>
              </a:ext>
            </a:extLst>
          </p:cNvPr>
          <p:cNvGrpSpPr/>
          <p:nvPr/>
        </p:nvGrpSpPr>
        <p:grpSpPr>
          <a:xfrm>
            <a:off x="208259" y="1183545"/>
            <a:ext cx="6625613" cy="2862426"/>
            <a:chOff x="-198450" y="-3623475"/>
            <a:chExt cx="1745018" cy="2715483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FE3F4331-C64F-41F5-969A-B271D8FBB086}"/>
                </a:ext>
              </a:extLst>
            </p:cNvPr>
            <p:cNvSpPr/>
            <p:nvPr/>
          </p:nvSpPr>
          <p:spPr>
            <a:xfrm>
              <a:off x="-92747" y="-2909829"/>
              <a:ext cx="1524933" cy="1380394"/>
            </a:xfrm>
            <a:custGeom>
              <a:avLst/>
              <a:gdLst/>
              <a:ahLst/>
              <a:cxnLst/>
              <a:rect l="l" t="t" r="r" b="b"/>
              <a:pathLst>
                <a:path w="1745018" h="617245">
                  <a:moveTo>
                    <a:pt x="64267" y="0"/>
                  </a:moveTo>
                  <a:lnTo>
                    <a:pt x="1680751" y="0"/>
                  </a:lnTo>
                  <a:cubicBezTo>
                    <a:pt x="1716244" y="0"/>
                    <a:pt x="1745018" y="28773"/>
                    <a:pt x="1745018" y="64267"/>
                  </a:cubicBezTo>
                  <a:lnTo>
                    <a:pt x="1745018" y="552979"/>
                  </a:lnTo>
                  <a:cubicBezTo>
                    <a:pt x="1745018" y="588472"/>
                    <a:pt x="1716244" y="617245"/>
                    <a:pt x="1680751" y="617245"/>
                  </a:cubicBezTo>
                  <a:lnTo>
                    <a:pt x="64267" y="617245"/>
                  </a:lnTo>
                  <a:cubicBezTo>
                    <a:pt x="28773" y="617245"/>
                    <a:pt x="0" y="588472"/>
                    <a:pt x="0" y="552979"/>
                  </a:cubicBezTo>
                  <a:lnTo>
                    <a:pt x="0" y="64267"/>
                  </a:lnTo>
                  <a:cubicBezTo>
                    <a:pt x="0" y="28773"/>
                    <a:pt x="28773" y="0"/>
                    <a:pt x="64267" y="0"/>
                  </a:cubicBezTo>
                  <a:close/>
                </a:path>
              </a:pathLst>
            </a:custGeom>
            <a:solidFill>
              <a:srgbClr val="DEFFBD"/>
            </a:solidFill>
          </p:spPr>
          <p:txBody>
            <a:bodyPr/>
            <a:lstStyle/>
            <a:p>
              <a:endParaRPr lang="vi-VN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A4ADF21F-7629-4ED4-B37C-C95D28D75CEC}"/>
                </a:ext>
              </a:extLst>
            </p:cNvPr>
            <p:cNvSpPr txBox="1"/>
            <p:nvPr/>
          </p:nvSpPr>
          <p:spPr>
            <a:xfrm>
              <a:off x="-198450" y="-3623475"/>
              <a:ext cx="1745018" cy="2715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513"/>
                </a:lnSpc>
                <a:spcBef>
                  <a:spcPct val="0"/>
                </a:spcBef>
              </a:pP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Giao</a:t>
              </a:r>
              <a:r>
                <a:rPr lang="en-US" sz="36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diện</a:t>
              </a:r>
              <a:r>
                <a:rPr lang="en-US" sz="36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trang</a:t>
              </a:r>
              <a:r>
                <a:rPr lang="en-US" sz="36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</a:p>
            <a:p>
              <a:pPr algn="ctr">
                <a:lnSpc>
                  <a:spcPts val="4513"/>
                </a:lnSpc>
                <a:spcBef>
                  <a:spcPct val="0"/>
                </a:spcBef>
              </a:pP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xem</a:t>
              </a:r>
              <a:r>
                <a:rPr lang="en-US" sz="36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chi </a:t>
              </a: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tiết</a:t>
              </a:r>
              <a:r>
                <a:rPr lang="en-US" sz="36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sản</a:t>
              </a:r>
              <a:r>
                <a:rPr lang="en-US" sz="36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phẩm</a:t>
              </a:r>
              <a:r>
                <a:rPr lang="en-US" sz="36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BA7B5A46-2993-42B1-B3CE-BB533E1CF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8343900"/>
            <a:ext cx="10167211" cy="144734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060996" y="1374819"/>
            <a:ext cx="8918179" cy="19050"/>
          </a:xfrm>
          <a:prstGeom prst="line">
            <a:avLst/>
          </a:prstGeom>
          <a:ln w="28575" cap="flat">
            <a:solidFill>
              <a:srgbClr val="06025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226007" y="1985035"/>
            <a:ext cx="1167380" cy="1224577"/>
            <a:chOff x="0" y="0"/>
            <a:chExt cx="1100336" cy="11542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00336" cy="1154249"/>
            </a:xfrm>
            <a:custGeom>
              <a:avLst/>
              <a:gdLst/>
              <a:ahLst/>
              <a:cxnLst/>
              <a:rect l="l" t="t" r="r" b="b"/>
              <a:pathLst>
                <a:path w="1100336" h="1154249">
                  <a:moveTo>
                    <a:pt x="550168" y="0"/>
                  </a:moveTo>
                  <a:cubicBezTo>
                    <a:pt x="246319" y="0"/>
                    <a:pt x="0" y="258387"/>
                    <a:pt x="0" y="577124"/>
                  </a:cubicBezTo>
                  <a:cubicBezTo>
                    <a:pt x="0" y="895861"/>
                    <a:pt x="246319" y="1154249"/>
                    <a:pt x="550168" y="1154249"/>
                  </a:cubicBezTo>
                  <a:cubicBezTo>
                    <a:pt x="854018" y="1154249"/>
                    <a:pt x="1100336" y="895861"/>
                    <a:pt x="1100336" y="577124"/>
                  </a:cubicBezTo>
                  <a:cubicBezTo>
                    <a:pt x="1100336" y="258387"/>
                    <a:pt x="854018" y="0"/>
                    <a:pt x="550168" y="0"/>
                  </a:cubicBezTo>
                  <a:close/>
                </a:path>
              </a:pathLst>
            </a:custGeom>
            <a:solidFill>
              <a:srgbClr val="0C681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03157" y="-396614"/>
              <a:ext cx="894023" cy="1442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249"/>
                </a:lnSpc>
              </a:pPr>
              <a:r>
                <a:rPr lang="en-US" sz="3699" b="1">
                  <a:solidFill>
                    <a:srgbClr val="F4F4F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1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 rot="-2611945">
            <a:off x="-1813386" y="8357553"/>
            <a:ext cx="3031341" cy="2798456"/>
            <a:chOff x="0" y="0"/>
            <a:chExt cx="798378" cy="7370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98378" cy="737042"/>
            </a:xfrm>
            <a:custGeom>
              <a:avLst/>
              <a:gdLst/>
              <a:ahLst/>
              <a:cxnLst/>
              <a:rect l="l" t="t" r="r" b="b"/>
              <a:pathLst>
                <a:path w="798378" h="737042">
                  <a:moveTo>
                    <a:pt x="130252" y="0"/>
                  </a:moveTo>
                  <a:lnTo>
                    <a:pt x="668126" y="0"/>
                  </a:lnTo>
                  <a:cubicBezTo>
                    <a:pt x="702671" y="0"/>
                    <a:pt x="735801" y="13723"/>
                    <a:pt x="760228" y="38150"/>
                  </a:cubicBezTo>
                  <a:cubicBezTo>
                    <a:pt x="784655" y="62577"/>
                    <a:pt x="798378" y="95707"/>
                    <a:pt x="798378" y="130252"/>
                  </a:cubicBezTo>
                  <a:lnTo>
                    <a:pt x="798378" y="606790"/>
                  </a:lnTo>
                  <a:cubicBezTo>
                    <a:pt x="798378" y="678726"/>
                    <a:pt x="740062" y="737042"/>
                    <a:pt x="668126" y="737042"/>
                  </a:cubicBezTo>
                  <a:lnTo>
                    <a:pt x="130252" y="737042"/>
                  </a:lnTo>
                  <a:cubicBezTo>
                    <a:pt x="58316" y="737042"/>
                    <a:pt x="0" y="678726"/>
                    <a:pt x="0" y="606790"/>
                  </a:cubicBezTo>
                  <a:lnTo>
                    <a:pt x="0" y="130252"/>
                  </a:lnTo>
                  <a:cubicBezTo>
                    <a:pt x="0" y="58316"/>
                    <a:pt x="58316" y="0"/>
                    <a:pt x="130252" y="0"/>
                  </a:cubicBezTo>
                  <a:close/>
                </a:path>
              </a:pathLst>
            </a:custGeom>
            <a:solidFill>
              <a:srgbClr val="060253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04825"/>
              <a:ext cx="798378" cy="12418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24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2700000">
            <a:off x="-4050950" y="8221037"/>
            <a:ext cx="8101900" cy="3702724"/>
            <a:chOff x="0" y="0"/>
            <a:chExt cx="2133834" cy="9752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04825"/>
              <a:ext cx="2133834" cy="1480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24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1039421" y="8009465"/>
            <a:ext cx="6086475" cy="2489922"/>
          </a:xfrm>
          <a:custGeom>
            <a:avLst/>
            <a:gdLst/>
            <a:ahLst/>
            <a:cxnLst/>
            <a:rect l="l" t="t" r="r" b="b"/>
            <a:pathLst>
              <a:path w="6086475" h="2489922">
                <a:moveTo>
                  <a:pt x="0" y="0"/>
                </a:moveTo>
                <a:lnTo>
                  <a:pt x="6086475" y="0"/>
                </a:lnTo>
                <a:lnTo>
                  <a:pt x="6086475" y="2489921"/>
                </a:lnTo>
                <a:lnTo>
                  <a:pt x="0" y="248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13"/>
          <p:cNvSpPr txBox="1"/>
          <p:nvPr/>
        </p:nvSpPr>
        <p:spPr>
          <a:xfrm>
            <a:off x="-688344" y="504869"/>
            <a:ext cx="8918240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 b="1" spc="1152" dirty="0">
                <a:latin typeface="Montserrat Bold"/>
                <a:ea typeface="Montserrat Bold"/>
                <a:cs typeface="Montserrat Bold"/>
                <a:sym typeface="Montserrat Bold"/>
              </a:rPr>
              <a:t>NỘI DUNG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259300" y="9182100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60253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00200" y="2126075"/>
            <a:ext cx="4949296" cy="657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0"/>
              </a:lnSpc>
              <a:spcBef>
                <a:spcPct val="0"/>
              </a:spcBef>
            </a:pPr>
            <a:r>
              <a:rPr lang="en-US" sz="3300" b="1" spc="56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LÝ DO CHỌN ĐỀ TÀI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26007" y="3435029"/>
            <a:ext cx="1212293" cy="1224577"/>
            <a:chOff x="0" y="0"/>
            <a:chExt cx="1142670" cy="115424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42670" cy="1154249"/>
            </a:xfrm>
            <a:custGeom>
              <a:avLst/>
              <a:gdLst/>
              <a:ahLst/>
              <a:cxnLst/>
              <a:rect l="l" t="t" r="r" b="b"/>
              <a:pathLst>
                <a:path w="1142670" h="1154249">
                  <a:moveTo>
                    <a:pt x="571335" y="0"/>
                  </a:moveTo>
                  <a:cubicBezTo>
                    <a:pt x="255795" y="0"/>
                    <a:pt x="0" y="258387"/>
                    <a:pt x="0" y="577124"/>
                  </a:cubicBezTo>
                  <a:cubicBezTo>
                    <a:pt x="0" y="895861"/>
                    <a:pt x="255795" y="1154249"/>
                    <a:pt x="571335" y="1154249"/>
                  </a:cubicBezTo>
                  <a:cubicBezTo>
                    <a:pt x="886875" y="1154249"/>
                    <a:pt x="1142670" y="895861"/>
                    <a:pt x="1142670" y="577124"/>
                  </a:cubicBezTo>
                  <a:cubicBezTo>
                    <a:pt x="1142670" y="258387"/>
                    <a:pt x="886875" y="0"/>
                    <a:pt x="571335" y="0"/>
                  </a:cubicBezTo>
                  <a:close/>
                </a:path>
              </a:pathLst>
            </a:custGeom>
            <a:solidFill>
              <a:srgbClr val="0C6812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07125" y="-396614"/>
              <a:ext cx="928419" cy="1442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249"/>
                </a:lnSpc>
              </a:pPr>
              <a:r>
                <a:rPr lang="en-US" sz="3699" b="1" dirty="0">
                  <a:solidFill>
                    <a:srgbClr val="F4F4F4"/>
                  </a:solidFill>
                  <a:latin typeface="Poppins Bold" panose="020B0604020202020204" charset="0"/>
                  <a:ea typeface="Poppins"/>
                  <a:cs typeface="Poppins Bold" panose="020B0604020202020204" charset="0"/>
                  <a:sym typeface="Poppins"/>
                </a:rPr>
                <a:t>2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311010" y="3626631"/>
            <a:ext cx="6232790" cy="657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0"/>
              </a:lnSpc>
              <a:spcBef>
                <a:spcPct val="0"/>
              </a:spcBef>
            </a:pPr>
            <a:r>
              <a:rPr lang="en-US" sz="3300" b="1" spc="56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MỤC TIÊU NGHIÊN CỨU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26007" y="4885024"/>
            <a:ext cx="1212293" cy="1224577"/>
            <a:chOff x="0" y="0"/>
            <a:chExt cx="1142670" cy="115424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42670" cy="1154249"/>
            </a:xfrm>
            <a:custGeom>
              <a:avLst/>
              <a:gdLst/>
              <a:ahLst/>
              <a:cxnLst/>
              <a:rect l="l" t="t" r="r" b="b"/>
              <a:pathLst>
                <a:path w="1142670" h="1154249">
                  <a:moveTo>
                    <a:pt x="571335" y="0"/>
                  </a:moveTo>
                  <a:cubicBezTo>
                    <a:pt x="255795" y="0"/>
                    <a:pt x="0" y="258387"/>
                    <a:pt x="0" y="577124"/>
                  </a:cubicBezTo>
                  <a:cubicBezTo>
                    <a:pt x="0" y="895861"/>
                    <a:pt x="255795" y="1154249"/>
                    <a:pt x="571335" y="1154249"/>
                  </a:cubicBezTo>
                  <a:cubicBezTo>
                    <a:pt x="886875" y="1154249"/>
                    <a:pt x="1142670" y="895861"/>
                    <a:pt x="1142670" y="577124"/>
                  </a:cubicBezTo>
                  <a:cubicBezTo>
                    <a:pt x="1142670" y="258387"/>
                    <a:pt x="886875" y="0"/>
                    <a:pt x="571335" y="0"/>
                  </a:cubicBezTo>
                  <a:close/>
                </a:path>
              </a:pathLst>
            </a:custGeom>
            <a:solidFill>
              <a:srgbClr val="0C681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07125" y="-396614"/>
              <a:ext cx="928419" cy="1442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249"/>
                </a:lnSpc>
              </a:pPr>
              <a:r>
                <a:rPr lang="en-US" sz="3699" b="1" dirty="0">
                  <a:solidFill>
                    <a:srgbClr val="F4F4F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3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447800" y="5219385"/>
            <a:ext cx="7957099" cy="657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0"/>
              </a:lnSpc>
              <a:spcBef>
                <a:spcPct val="0"/>
              </a:spcBef>
            </a:pPr>
            <a:r>
              <a:rPr lang="en-US" sz="3300" b="1" spc="56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TỔNG QUAN &amp; CƠ SỞ LÝ THUYẾT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9116789" y="4047318"/>
            <a:ext cx="1188237" cy="1229060"/>
            <a:chOff x="0" y="0"/>
            <a:chExt cx="1119996" cy="115847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19996" cy="1158474"/>
            </a:xfrm>
            <a:custGeom>
              <a:avLst/>
              <a:gdLst/>
              <a:ahLst/>
              <a:cxnLst/>
              <a:rect l="l" t="t" r="r" b="b"/>
              <a:pathLst>
                <a:path w="1119996" h="1158474">
                  <a:moveTo>
                    <a:pt x="559998" y="0"/>
                  </a:moveTo>
                  <a:cubicBezTo>
                    <a:pt x="250720" y="0"/>
                    <a:pt x="0" y="259333"/>
                    <a:pt x="0" y="579237"/>
                  </a:cubicBezTo>
                  <a:cubicBezTo>
                    <a:pt x="0" y="899141"/>
                    <a:pt x="250720" y="1158474"/>
                    <a:pt x="559998" y="1158474"/>
                  </a:cubicBezTo>
                  <a:cubicBezTo>
                    <a:pt x="869276" y="1158474"/>
                    <a:pt x="1119996" y="899141"/>
                    <a:pt x="1119996" y="579237"/>
                  </a:cubicBezTo>
                  <a:cubicBezTo>
                    <a:pt x="1119996" y="259333"/>
                    <a:pt x="869276" y="0"/>
                    <a:pt x="559998" y="0"/>
                  </a:cubicBezTo>
                  <a:close/>
                </a:path>
              </a:pathLst>
            </a:custGeom>
            <a:solidFill>
              <a:srgbClr val="0C681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05000" y="-396218"/>
              <a:ext cx="909996" cy="1446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249"/>
                </a:lnSpc>
              </a:pPr>
              <a:r>
                <a:rPr lang="en-US" sz="3699" b="1">
                  <a:solidFill>
                    <a:srgbClr val="F4F4F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4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0515600" y="4372876"/>
            <a:ext cx="6787802" cy="657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0"/>
              </a:lnSpc>
              <a:spcBef>
                <a:spcPct val="0"/>
              </a:spcBef>
            </a:pPr>
            <a:r>
              <a:rPr lang="en-US" sz="3300" b="1" spc="56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HIỆN THỰC HÓA NGHIÊN CỨU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9109692" y="5640072"/>
            <a:ext cx="1195334" cy="1224577"/>
            <a:chOff x="0" y="0"/>
            <a:chExt cx="1126685" cy="115424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126685" cy="1154249"/>
            </a:xfrm>
            <a:custGeom>
              <a:avLst/>
              <a:gdLst/>
              <a:ahLst/>
              <a:cxnLst/>
              <a:rect l="l" t="t" r="r" b="b"/>
              <a:pathLst>
                <a:path w="1126685" h="1154249">
                  <a:moveTo>
                    <a:pt x="563342" y="0"/>
                  </a:moveTo>
                  <a:cubicBezTo>
                    <a:pt x="252217" y="0"/>
                    <a:pt x="0" y="258387"/>
                    <a:pt x="0" y="577124"/>
                  </a:cubicBezTo>
                  <a:cubicBezTo>
                    <a:pt x="0" y="895861"/>
                    <a:pt x="252217" y="1154249"/>
                    <a:pt x="563342" y="1154249"/>
                  </a:cubicBezTo>
                  <a:cubicBezTo>
                    <a:pt x="874468" y="1154249"/>
                    <a:pt x="1126685" y="895861"/>
                    <a:pt x="1126685" y="577124"/>
                  </a:cubicBezTo>
                  <a:cubicBezTo>
                    <a:pt x="1126685" y="258387"/>
                    <a:pt x="874468" y="0"/>
                    <a:pt x="563342" y="0"/>
                  </a:cubicBezTo>
                  <a:close/>
                </a:path>
              </a:pathLst>
            </a:custGeom>
            <a:solidFill>
              <a:srgbClr val="0C6812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105627" y="-396614"/>
              <a:ext cx="915431" cy="1442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249"/>
                </a:lnSpc>
              </a:pPr>
              <a:r>
                <a:rPr lang="en-US" sz="3699" b="1">
                  <a:solidFill>
                    <a:srgbClr val="F4F4F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5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109692" y="7296555"/>
            <a:ext cx="1195334" cy="1224577"/>
            <a:chOff x="0" y="0"/>
            <a:chExt cx="1126685" cy="1154249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126685" cy="1154249"/>
            </a:xfrm>
            <a:custGeom>
              <a:avLst/>
              <a:gdLst/>
              <a:ahLst/>
              <a:cxnLst/>
              <a:rect l="l" t="t" r="r" b="b"/>
              <a:pathLst>
                <a:path w="1126685" h="1154249">
                  <a:moveTo>
                    <a:pt x="563342" y="0"/>
                  </a:moveTo>
                  <a:cubicBezTo>
                    <a:pt x="252217" y="0"/>
                    <a:pt x="0" y="258387"/>
                    <a:pt x="0" y="577124"/>
                  </a:cubicBezTo>
                  <a:cubicBezTo>
                    <a:pt x="0" y="895861"/>
                    <a:pt x="252217" y="1154249"/>
                    <a:pt x="563342" y="1154249"/>
                  </a:cubicBezTo>
                  <a:cubicBezTo>
                    <a:pt x="874468" y="1154249"/>
                    <a:pt x="1126685" y="895861"/>
                    <a:pt x="1126685" y="577124"/>
                  </a:cubicBezTo>
                  <a:cubicBezTo>
                    <a:pt x="1126685" y="258387"/>
                    <a:pt x="874468" y="0"/>
                    <a:pt x="563342" y="0"/>
                  </a:cubicBezTo>
                  <a:close/>
                </a:path>
              </a:pathLst>
            </a:custGeom>
            <a:solidFill>
              <a:srgbClr val="0C6812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105627" y="-396614"/>
              <a:ext cx="915431" cy="1442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249"/>
                </a:lnSpc>
              </a:pPr>
              <a:r>
                <a:rPr lang="en-US" sz="3699" b="1">
                  <a:solidFill>
                    <a:srgbClr val="F4F4F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6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0439400" y="7599890"/>
            <a:ext cx="7689455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0"/>
              </a:lnSpc>
              <a:spcBef>
                <a:spcPct val="0"/>
              </a:spcBef>
            </a:pPr>
            <a:r>
              <a:rPr lang="en-US" sz="3300" b="1" spc="56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KẾT LUẬN &amp; HƯỚNG PHÁT TRIỂN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558611" y="5947676"/>
            <a:ext cx="460518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0"/>
              </a:lnSpc>
              <a:spcBef>
                <a:spcPct val="0"/>
              </a:spcBef>
            </a:pPr>
            <a:r>
              <a:rPr lang="en-US" sz="3300" b="1" spc="5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KẾT QUẢ ĐẠT ĐƯỢC</a:t>
            </a:r>
          </a:p>
        </p:txBody>
      </p:sp>
      <p:grpSp>
        <p:nvGrpSpPr>
          <p:cNvPr id="36" name="Group 36"/>
          <p:cNvGrpSpPr/>
          <p:nvPr/>
        </p:nvGrpSpPr>
        <p:grpSpPr>
          <a:xfrm rot="2700000">
            <a:off x="14237050" y="-440671"/>
            <a:ext cx="8101900" cy="3702724"/>
            <a:chOff x="0" y="0"/>
            <a:chExt cx="2133834" cy="975203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504825"/>
              <a:ext cx="2133834" cy="1480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24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9875" y="1751012"/>
            <a:ext cx="15659425" cy="7180320"/>
            <a:chOff x="0" y="0"/>
            <a:chExt cx="4124293" cy="18911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24293" cy="1891113"/>
            </a:xfrm>
            <a:custGeom>
              <a:avLst/>
              <a:gdLst/>
              <a:ahLst/>
              <a:cxnLst/>
              <a:rect l="l" t="t" r="r" b="b"/>
              <a:pathLst>
                <a:path w="4124293" h="1891113">
                  <a:moveTo>
                    <a:pt x="0" y="0"/>
                  </a:moveTo>
                  <a:lnTo>
                    <a:pt x="4124293" y="0"/>
                  </a:lnTo>
                  <a:lnTo>
                    <a:pt x="4124293" y="1891113"/>
                  </a:lnTo>
                  <a:lnTo>
                    <a:pt x="0" y="1891113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33375"/>
              <a:ext cx="4124293" cy="2224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2700000">
            <a:off x="-3363442" y="8187249"/>
            <a:ext cx="7114011" cy="3050890"/>
            <a:chOff x="0" y="0"/>
            <a:chExt cx="2133834" cy="91510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33834" cy="915109"/>
            </a:xfrm>
            <a:custGeom>
              <a:avLst/>
              <a:gdLst/>
              <a:ahLst/>
              <a:cxnLst/>
              <a:rect l="l" t="t" r="r" b="b"/>
              <a:pathLst>
                <a:path w="2133834" h="915109">
                  <a:moveTo>
                    <a:pt x="55501" y="0"/>
                  </a:moveTo>
                  <a:lnTo>
                    <a:pt x="2078332" y="0"/>
                  </a:lnTo>
                  <a:cubicBezTo>
                    <a:pt x="2093052" y="0"/>
                    <a:pt x="2107169" y="5847"/>
                    <a:pt x="2117578" y="16256"/>
                  </a:cubicBezTo>
                  <a:cubicBezTo>
                    <a:pt x="2127986" y="26665"/>
                    <a:pt x="2133834" y="40782"/>
                    <a:pt x="2133834" y="55501"/>
                  </a:cubicBezTo>
                  <a:lnTo>
                    <a:pt x="2133834" y="859607"/>
                  </a:lnTo>
                  <a:cubicBezTo>
                    <a:pt x="2133834" y="890260"/>
                    <a:pt x="2108985" y="915109"/>
                    <a:pt x="2078332" y="915109"/>
                  </a:cubicBezTo>
                  <a:lnTo>
                    <a:pt x="55501" y="915109"/>
                  </a:lnTo>
                  <a:cubicBezTo>
                    <a:pt x="40782" y="915109"/>
                    <a:pt x="26665" y="909261"/>
                    <a:pt x="16256" y="898853"/>
                  </a:cubicBezTo>
                  <a:cubicBezTo>
                    <a:pt x="5847" y="888444"/>
                    <a:pt x="0" y="874327"/>
                    <a:pt x="0" y="859607"/>
                  </a:cubicBezTo>
                  <a:lnTo>
                    <a:pt x="0" y="55501"/>
                  </a:lnTo>
                  <a:cubicBezTo>
                    <a:pt x="0" y="40782"/>
                    <a:pt x="5847" y="26665"/>
                    <a:pt x="16256" y="16256"/>
                  </a:cubicBezTo>
                  <a:cubicBezTo>
                    <a:pt x="26665" y="5847"/>
                    <a:pt x="40782" y="0"/>
                    <a:pt x="55501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33375"/>
              <a:ext cx="2133834" cy="1248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10714002" flipH="1" flipV="1">
            <a:off x="-593856" y="8619536"/>
            <a:ext cx="5344333" cy="2186318"/>
          </a:xfrm>
          <a:custGeom>
            <a:avLst/>
            <a:gdLst/>
            <a:ahLst/>
            <a:cxnLst/>
            <a:rect l="l" t="t" r="r" b="b"/>
            <a:pathLst>
              <a:path w="5344333" h="2186318">
                <a:moveTo>
                  <a:pt x="5344333" y="2186318"/>
                </a:moveTo>
                <a:lnTo>
                  <a:pt x="0" y="2186318"/>
                </a:lnTo>
                <a:lnTo>
                  <a:pt x="0" y="0"/>
                </a:lnTo>
                <a:lnTo>
                  <a:pt x="5344333" y="0"/>
                </a:lnTo>
                <a:lnTo>
                  <a:pt x="5344333" y="218631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84649" y="1790700"/>
            <a:ext cx="15508927" cy="4652678"/>
          </a:xfrm>
          <a:custGeom>
            <a:avLst/>
            <a:gdLst/>
            <a:ahLst/>
            <a:cxnLst/>
            <a:rect l="l" t="t" r="r" b="b"/>
            <a:pathLst>
              <a:path w="15508927" h="4652678">
                <a:moveTo>
                  <a:pt x="0" y="0"/>
                </a:moveTo>
                <a:lnTo>
                  <a:pt x="15508927" y="0"/>
                </a:lnTo>
                <a:lnTo>
                  <a:pt x="15508927" y="4652678"/>
                </a:lnTo>
                <a:lnTo>
                  <a:pt x="0" y="46526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7056578" y="9182100"/>
            <a:ext cx="557845" cy="657872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3563" y="283845"/>
            <a:ext cx="8598615" cy="544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4199" b="1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5. KẾT QUẢ ĐẠT ĐƯỢC</a:t>
            </a:r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F6E7DDE1-E3F8-444D-AE6C-F860DEF1CDFB}"/>
              </a:ext>
            </a:extLst>
          </p:cNvPr>
          <p:cNvGrpSpPr/>
          <p:nvPr/>
        </p:nvGrpSpPr>
        <p:grpSpPr>
          <a:xfrm>
            <a:off x="10662941" y="712667"/>
            <a:ext cx="7244059" cy="810907"/>
            <a:chOff x="-313161" y="-1971793"/>
            <a:chExt cx="1907901" cy="769279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E0AC09C1-81AA-411D-ACCD-483FA19385FE}"/>
                </a:ext>
              </a:extLst>
            </p:cNvPr>
            <p:cNvSpPr/>
            <p:nvPr/>
          </p:nvSpPr>
          <p:spPr>
            <a:xfrm>
              <a:off x="-313161" y="-1943584"/>
              <a:ext cx="1747348" cy="741070"/>
            </a:xfrm>
            <a:custGeom>
              <a:avLst/>
              <a:gdLst/>
              <a:ahLst/>
              <a:cxnLst/>
              <a:rect l="l" t="t" r="r" b="b"/>
              <a:pathLst>
                <a:path w="1745018" h="617245">
                  <a:moveTo>
                    <a:pt x="64267" y="0"/>
                  </a:moveTo>
                  <a:lnTo>
                    <a:pt x="1680751" y="0"/>
                  </a:lnTo>
                  <a:cubicBezTo>
                    <a:pt x="1716244" y="0"/>
                    <a:pt x="1745018" y="28773"/>
                    <a:pt x="1745018" y="64267"/>
                  </a:cubicBezTo>
                  <a:lnTo>
                    <a:pt x="1745018" y="552979"/>
                  </a:lnTo>
                  <a:cubicBezTo>
                    <a:pt x="1745018" y="588472"/>
                    <a:pt x="1716244" y="617245"/>
                    <a:pt x="1680751" y="617245"/>
                  </a:cubicBezTo>
                  <a:lnTo>
                    <a:pt x="64267" y="617245"/>
                  </a:lnTo>
                  <a:cubicBezTo>
                    <a:pt x="28773" y="617245"/>
                    <a:pt x="0" y="588472"/>
                    <a:pt x="0" y="552979"/>
                  </a:cubicBezTo>
                  <a:lnTo>
                    <a:pt x="0" y="64267"/>
                  </a:lnTo>
                  <a:cubicBezTo>
                    <a:pt x="0" y="28773"/>
                    <a:pt x="28773" y="0"/>
                    <a:pt x="64267" y="0"/>
                  </a:cubicBezTo>
                  <a:close/>
                </a:path>
              </a:pathLst>
            </a:custGeom>
            <a:solidFill>
              <a:srgbClr val="DEFFBD"/>
            </a:solidFill>
          </p:spPr>
          <p:txBody>
            <a:bodyPr/>
            <a:lstStyle/>
            <a:p>
              <a:endParaRPr lang="vi-VN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966CE24B-498F-4757-8F0E-EA132C524F3C}"/>
                </a:ext>
              </a:extLst>
            </p:cNvPr>
            <p:cNvSpPr txBox="1"/>
            <p:nvPr/>
          </p:nvSpPr>
          <p:spPr>
            <a:xfrm>
              <a:off x="-274020" y="-1971793"/>
              <a:ext cx="1868760" cy="741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5599"/>
                </a:lnSpc>
                <a:spcBef>
                  <a:spcPct val="0"/>
                </a:spcBef>
              </a:pP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Giao</a:t>
              </a:r>
              <a:r>
                <a:rPr lang="en-US" sz="36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diện</a:t>
              </a:r>
              <a:r>
                <a:rPr lang="en-US" sz="36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trang</a:t>
              </a:r>
              <a:r>
                <a:rPr lang="en-US" sz="36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giỏ</a:t>
              </a:r>
              <a:r>
                <a:rPr lang="en-US" sz="36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hàng</a:t>
              </a:r>
              <a:endParaRPr lang="en-US" sz="36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7A978418-2520-4843-BCA9-A624AA119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6549" y="6667500"/>
            <a:ext cx="15574651" cy="220418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76607" y="1512445"/>
            <a:ext cx="13086457" cy="8164768"/>
            <a:chOff x="0" y="0"/>
            <a:chExt cx="3446639" cy="21503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46639" cy="2150391"/>
            </a:xfrm>
            <a:custGeom>
              <a:avLst/>
              <a:gdLst/>
              <a:ahLst/>
              <a:cxnLst/>
              <a:rect l="l" t="t" r="r" b="b"/>
              <a:pathLst>
                <a:path w="3446639" h="2150391">
                  <a:moveTo>
                    <a:pt x="0" y="0"/>
                  </a:moveTo>
                  <a:lnTo>
                    <a:pt x="3446639" y="0"/>
                  </a:lnTo>
                  <a:lnTo>
                    <a:pt x="3446639" y="2150391"/>
                  </a:lnTo>
                  <a:lnTo>
                    <a:pt x="0" y="2150391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33375"/>
              <a:ext cx="3446639" cy="24837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127171" y="1569595"/>
            <a:ext cx="13004379" cy="5835715"/>
          </a:xfrm>
          <a:custGeom>
            <a:avLst/>
            <a:gdLst/>
            <a:ahLst/>
            <a:cxnLst/>
            <a:rect l="l" t="t" r="r" b="b"/>
            <a:pathLst>
              <a:path w="13004379" h="5835715">
                <a:moveTo>
                  <a:pt x="0" y="0"/>
                </a:moveTo>
                <a:lnTo>
                  <a:pt x="13004380" y="0"/>
                </a:lnTo>
                <a:lnTo>
                  <a:pt x="13004380" y="5835715"/>
                </a:lnTo>
                <a:lnTo>
                  <a:pt x="0" y="58357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083829" y="9307325"/>
            <a:ext cx="503343" cy="586956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21</a:t>
            </a:r>
          </a:p>
        </p:txBody>
      </p:sp>
      <p:grpSp>
        <p:nvGrpSpPr>
          <p:cNvPr id="9" name="Group 9"/>
          <p:cNvGrpSpPr/>
          <p:nvPr/>
        </p:nvGrpSpPr>
        <p:grpSpPr>
          <a:xfrm rot="2700000">
            <a:off x="-4951073" y="7247587"/>
            <a:ext cx="8101900" cy="3474553"/>
            <a:chOff x="0" y="0"/>
            <a:chExt cx="2133834" cy="9151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33834" cy="915109"/>
            </a:xfrm>
            <a:custGeom>
              <a:avLst/>
              <a:gdLst/>
              <a:ahLst/>
              <a:cxnLst/>
              <a:rect l="l" t="t" r="r" b="b"/>
              <a:pathLst>
                <a:path w="2133834" h="915109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866375"/>
                  </a:lnTo>
                  <a:cubicBezTo>
                    <a:pt x="2133834" y="893290"/>
                    <a:pt x="2112015" y="915109"/>
                    <a:pt x="2085100" y="915109"/>
                  </a:cubicBezTo>
                  <a:lnTo>
                    <a:pt x="48734" y="915109"/>
                  </a:lnTo>
                  <a:cubicBezTo>
                    <a:pt x="21819" y="915109"/>
                    <a:pt x="0" y="893290"/>
                    <a:pt x="0" y="866375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33375"/>
              <a:ext cx="2133834" cy="1248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65845" y="361574"/>
            <a:ext cx="8598615" cy="52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 b="1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5. KẾT QUẢ ĐẠT ĐƯỢC</a:t>
            </a:r>
          </a:p>
        </p:txBody>
      </p:sp>
      <p:grpSp>
        <p:nvGrpSpPr>
          <p:cNvPr id="17" name="Group 6">
            <a:extLst>
              <a:ext uri="{FF2B5EF4-FFF2-40B4-BE49-F238E27FC236}">
                <a16:creationId xmlns:a16="http://schemas.microsoft.com/office/drawing/2014/main" id="{393D1767-519D-4238-A25D-A31E59005FF5}"/>
              </a:ext>
            </a:extLst>
          </p:cNvPr>
          <p:cNvGrpSpPr/>
          <p:nvPr/>
        </p:nvGrpSpPr>
        <p:grpSpPr>
          <a:xfrm>
            <a:off x="8839200" y="495300"/>
            <a:ext cx="7464137" cy="810907"/>
            <a:chOff x="-371124" y="-1971793"/>
            <a:chExt cx="1965864" cy="769279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0BD77CC2-422A-46B3-9482-7F58C3A2983B}"/>
                </a:ext>
              </a:extLst>
            </p:cNvPr>
            <p:cNvSpPr/>
            <p:nvPr/>
          </p:nvSpPr>
          <p:spPr>
            <a:xfrm>
              <a:off x="-371124" y="-1943584"/>
              <a:ext cx="1886585" cy="741070"/>
            </a:xfrm>
            <a:custGeom>
              <a:avLst/>
              <a:gdLst/>
              <a:ahLst/>
              <a:cxnLst/>
              <a:rect l="l" t="t" r="r" b="b"/>
              <a:pathLst>
                <a:path w="1745018" h="617245">
                  <a:moveTo>
                    <a:pt x="64267" y="0"/>
                  </a:moveTo>
                  <a:lnTo>
                    <a:pt x="1680751" y="0"/>
                  </a:lnTo>
                  <a:cubicBezTo>
                    <a:pt x="1716244" y="0"/>
                    <a:pt x="1745018" y="28773"/>
                    <a:pt x="1745018" y="64267"/>
                  </a:cubicBezTo>
                  <a:lnTo>
                    <a:pt x="1745018" y="552979"/>
                  </a:lnTo>
                  <a:cubicBezTo>
                    <a:pt x="1745018" y="588472"/>
                    <a:pt x="1716244" y="617245"/>
                    <a:pt x="1680751" y="617245"/>
                  </a:cubicBezTo>
                  <a:lnTo>
                    <a:pt x="64267" y="617245"/>
                  </a:lnTo>
                  <a:cubicBezTo>
                    <a:pt x="28773" y="617245"/>
                    <a:pt x="0" y="588472"/>
                    <a:pt x="0" y="552979"/>
                  </a:cubicBezTo>
                  <a:lnTo>
                    <a:pt x="0" y="64267"/>
                  </a:lnTo>
                  <a:cubicBezTo>
                    <a:pt x="0" y="28773"/>
                    <a:pt x="28773" y="0"/>
                    <a:pt x="64267" y="0"/>
                  </a:cubicBezTo>
                  <a:close/>
                </a:path>
              </a:pathLst>
            </a:custGeom>
            <a:solidFill>
              <a:srgbClr val="DEFFBD"/>
            </a:solidFill>
          </p:spPr>
          <p:txBody>
            <a:bodyPr/>
            <a:lstStyle/>
            <a:p>
              <a:endParaRPr lang="vi-VN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5F0BF8D-C54D-4D62-BD34-4B75487AFB4D}"/>
                </a:ext>
              </a:extLst>
            </p:cNvPr>
            <p:cNvSpPr txBox="1"/>
            <p:nvPr/>
          </p:nvSpPr>
          <p:spPr>
            <a:xfrm>
              <a:off x="-274020" y="-1971793"/>
              <a:ext cx="1868760" cy="741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5599"/>
                </a:lnSpc>
                <a:spcBef>
                  <a:spcPct val="0"/>
                </a:spcBef>
              </a:pP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Giao</a:t>
              </a:r>
              <a:r>
                <a:rPr lang="en-US" sz="36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diện</a:t>
              </a:r>
              <a:r>
                <a:rPr lang="en-US" sz="36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trang</a:t>
              </a:r>
              <a:r>
                <a:rPr lang="en-US" sz="36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đặt</a:t>
              </a:r>
              <a:r>
                <a:rPr lang="en-US" sz="36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hàng</a:t>
              </a:r>
              <a:endParaRPr lang="en-US" sz="36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7AF7035-4451-4190-91BE-2D29564E3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316" y="7792008"/>
            <a:ext cx="13052874" cy="184729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54944" y="434340"/>
            <a:ext cx="4843155" cy="4427715"/>
          </a:xfrm>
          <a:custGeom>
            <a:avLst/>
            <a:gdLst/>
            <a:ahLst/>
            <a:cxnLst/>
            <a:rect l="l" t="t" r="r" b="b"/>
            <a:pathLst>
              <a:path w="4843155" h="4427715">
                <a:moveTo>
                  <a:pt x="0" y="0"/>
                </a:moveTo>
                <a:lnTo>
                  <a:pt x="4843154" y="0"/>
                </a:lnTo>
                <a:lnTo>
                  <a:pt x="4843154" y="4427715"/>
                </a:lnTo>
                <a:lnTo>
                  <a:pt x="0" y="44277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1766641">
            <a:off x="-3022250" y="8662374"/>
            <a:ext cx="8101900" cy="3702724"/>
            <a:chOff x="0" y="0"/>
            <a:chExt cx="2133834" cy="9752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1719137">
            <a:off x="12616640" y="-2282945"/>
            <a:ext cx="8101900" cy="3702724"/>
            <a:chOff x="0" y="0"/>
            <a:chExt cx="2133834" cy="9752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4953000" y="5044665"/>
            <a:ext cx="12722828" cy="3896366"/>
          </a:xfrm>
          <a:custGeom>
            <a:avLst/>
            <a:gdLst/>
            <a:ahLst/>
            <a:cxnLst/>
            <a:rect l="l" t="t" r="r" b="b"/>
            <a:pathLst>
              <a:path w="12722828" h="3896366">
                <a:moveTo>
                  <a:pt x="0" y="0"/>
                </a:moveTo>
                <a:lnTo>
                  <a:pt x="12722828" y="0"/>
                </a:lnTo>
                <a:lnTo>
                  <a:pt x="12722828" y="3896366"/>
                </a:lnTo>
                <a:lnTo>
                  <a:pt x="0" y="38963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17056578" y="9182100"/>
            <a:ext cx="557845" cy="657872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9679" y="495935"/>
            <a:ext cx="8598615" cy="532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9"/>
              </a:lnSpc>
            </a:pPr>
            <a:r>
              <a:rPr lang="en-US" sz="4099" b="1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5. KẾT QUẢ ĐẠT ĐƯỢC</a:t>
            </a:r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D7923D5F-76E6-4925-9656-5CEE094A489E}"/>
              </a:ext>
            </a:extLst>
          </p:cNvPr>
          <p:cNvGrpSpPr/>
          <p:nvPr/>
        </p:nvGrpSpPr>
        <p:grpSpPr>
          <a:xfrm>
            <a:off x="2132681" y="1354019"/>
            <a:ext cx="6625613" cy="2588355"/>
            <a:chOff x="-198450" y="-3623475"/>
            <a:chExt cx="1745018" cy="2715483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E6C4756-B3EE-43F5-AE7A-AD8F2E3EDE29}"/>
                </a:ext>
              </a:extLst>
            </p:cNvPr>
            <p:cNvSpPr/>
            <p:nvPr/>
          </p:nvSpPr>
          <p:spPr>
            <a:xfrm>
              <a:off x="-98327" y="-2989341"/>
              <a:ext cx="1530513" cy="1618449"/>
            </a:xfrm>
            <a:custGeom>
              <a:avLst/>
              <a:gdLst/>
              <a:ahLst/>
              <a:cxnLst/>
              <a:rect l="l" t="t" r="r" b="b"/>
              <a:pathLst>
                <a:path w="1745018" h="617245">
                  <a:moveTo>
                    <a:pt x="64267" y="0"/>
                  </a:moveTo>
                  <a:lnTo>
                    <a:pt x="1680751" y="0"/>
                  </a:lnTo>
                  <a:cubicBezTo>
                    <a:pt x="1716244" y="0"/>
                    <a:pt x="1745018" y="28773"/>
                    <a:pt x="1745018" y="64267"/>
                  </a:cubicBezTo>
                  <a:lnTo>
                    <a:pt x="1745018" y="552979"/>
                  </a:lnTo>
                  <a:cubicBezTo>
                    <a:pt x="1745018" y="588472"/>
                    <a:pt x="1716244" y="617245"/>
                    <a:pt x="1680751" y="617245"/>
                  </a:cubicBezTo>
                  <a:lnTo>
                    <a:pt x="64267" y="617245"/>
                  </a:lnTo>
                  <a:cubicBezTo>
                    <a:pt x="28773" y="617245"/>
                    <a:pt x="0" y="588472"/>
                    <a:pt x="0" y="552979"/>
                  </a:cubicBezTo>
                  <a:lnTo>
                    <a:pt x="0" y="64267"/>
                  </a:lnTo>
                  <a:cubicBezTo>
                    <a:pt x="0" y="28773"/>
                    <a:pt x="28773" y="0"/>
                    <a:pt x="64267" y="0"/>
                  </a:cubicBezTo>
                  <a:close/>
                </a:path>
              </a:pathLst>
            </a:custGeom>
            <a:solidFill>
              <a:srgbClr val="DEFFBD"/>
            </a:solidFill>
          </p:spPr>
          <p:txBody>
            <a:bodyPr/>
            <a:lstStyle/>
            <a:p>
              <a:endParaRPr lang="vi-VN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F86CA90E-CB6E-4B03-AEEF-6B28C57414AE}"/>
                </a:ext>
              </a:extLst>
            </p:cNvPr>
            <p:cNvSpPr txBox="1"/>
            <p:nvPr/>
          </p:nvSpPr>
          <p:spPr>
            <a:xfrm>
              <a:off x="-198450" y="-3623475"/>
              <a:ext cx="1745018" cy="2715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4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Giao</a:t>
              </a:r>
              <a:r>
                <a:rPr lang="en-US" sz="34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4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diện</a:t>
              </a:r>
              <a:r>
                <a:rPr lang="en-US" sz="34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</a:p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4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trang</a:t>
              </a:r>
              <a:r>
                <a:rPr lang="en-US" sz="34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4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đăng</a:t>
              </a:r>
              <a:r>
                <a:rPr lang="en-US" sz="34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4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nhập</a:t>
              </a:r>
              <a:r>
                <a:rPr lang="en-US" sz="34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admin</a:t>
              </a:r>
            </a:p>
          </p:txBody>
        </p:sp>
      </p:grpSp>
      <p:grpSp>
        <p:nvGrpSpPr>
          <p:cNvPr id="17" name="Group 6">
            <a:extLst>
              <a:ext uri="{FF2B5EF4-FFF2-40B4-BE49-F238E27FC236}">
                <a16:creationId xmlns:a16="http://schemas.microsoft.com/office/drawing/2014/main" id="{4393ABA1-4DCF-4A41-9814-9B26892FADE4}"/>
              </a:ext>
            </a:extLst>
          </p:cNvPr>
          <p:cNvGrpSpPr/>
          <p:nvPr/>
        </p:nvGrpSpPr>
        <p:grpSpPr>
          <a:xfrm>
            <a:off x="187715" y="5692268"/>
            <a:ext cx="4888897" cy="1705243"/>
            <a:chOff x="-198450" y="-3623475"/>
            <a:chExt cx="1745018" cy="2715483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81F35C74-F9C7-45D1-90DD-D142BF902BB4}"/>
                </a:ext>
              </a:extLst>
            </p:cNvPr>
            <p:cNvSpPr/>
            <p:nvPr/>
          </p:nvSpPr>
          <p:spPr>
            <a:xfrm>
              <a:off x="-98327" y="-3439382"/>
              <a:ext cx="1530513" cy="2531388"/>
            </a:xfrm>
            <a:custGeom>
              <a:avLst/>
              <a:gdLst/>
              <a:ahLst/>
              <a:cxnLst/>
              <a:rect l="l" t="t" r="r" b="b"/>
              <a:pathLst>
                <a:path w="1745018" h="617245">
                  <a:moveTo>
                    <a:pt x="64267" y="0"/>
                  </a:moveTo>
                  <a:lnTo>
                    <a:pt x="1680751" y="0"/>
                  </a:lnTo>
                  <a:cubicBezTo>
                    <a:pt x="1716244" y="0"/>
                    <a:pt x="1745018" y="28773"/>
                    <a:pt x="1745018" y="64267"/>
                  </a:cubicBezTo>
                  <a:lnTo>
                    <a:pt x="1745018" y="552979"/>
                  </a:lnTo>
                  <a:cubicBezTo>
                    <a:pt x="1745018" y="588472"/>
                    <a:pt x="1716244" y="617245"/>
                    <a:pt x="1680751" y="617245"/>
                  </a:cubicBezTo>
                  <a:lnTo>
                    <a:pt x="64267" y="617245"/>
                  </a:lnTo>
                  <a:cubicBezTo>
                    <a:pt x="28773" y="617245"/>
                    <a:pt x="0" y="588472"/>
                    <a:pt x="0" y="552979"/>
                  </a:cubicBezTo>
                  <a:lnTo>
                    <a:pt x="0" y="64267"/>
                  </a:lnTo>
                  <a:cubicBezTo>
                    <a:pt x="0" y="28773"/>
                    <a:pt x="28773" y="0"/>
                    <a:pt x="64267" y="0"/>
                  </a:cubicBezTo>
                  <a:close/>
                </a:path>
              </a:pathLst>
            </a:custGeom>
            <a:solidFill>
              <a:srgbClr val="DEFFBD"/>
            </a:solidFill>
          </p:spPr>
          <p:txBody>
            <a:bodyPr/>
            <a:lstStyle/>
            <a:p>
              <a:endParaRPr lang="vi-VN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8CA3442A-581A-40C3-92A3-4B434B06EC5C}"/>
                </a:ext>
              </a:extLst>
            </p:cNvPr>
            <p:cNvSpPr txBox="1"/>
            <p:nvPr/>
          </p:nvSpPr>
          <p:spPr>
            <a:xfrm>
              <a:off x="-198450" y="-3623475"/>
              <a:ext cx="1745018" cy="2715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4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Giao</a:t>
              </a:r>
              <a:r>
                <a:rPr lang="en-US" sz="34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4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diện</a:t>
              </a:r>
              <a:r>
                <a:rPr lang="en-US" sz="34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</a:p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4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trang</a:t>
              </a:r>
              <a:r>
                <a:rPr lang="en-US" sz="34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4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chủ</a:t>
              </a:r>
              <a:r>
                <a:rPr lang="en-US" sz="34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admin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9071829">
            <a:off x="-3906764" y="8659270"/>
            <a:ext cx="8101900" cy="3702724"/>
            <a:chOff x="0" y="0"/>
            <a:chExt cx="2133834" cy="9752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0004860" flipH="1">
            <a:off x="-1704884" y="8600079"/>
            <a:ext cx="6086475" cy="2489922"/>
          </a:xfrm>
          <a:custGeom>
            <a:avLst/>
            <a:gdLst/>
            <a:ahLst/>
            <a:cxnLst/>
            <a:rect l="l" t="t" r="r" b="b"/>
            <a:pathLst>
              <a:path w="6086475" h="2489922">
                <a:moveTo>
                  <a:pt x="6086475" y="0"/>
                </a:moveTo>
                <a:lnTo>
                  <a:pt x="0" y="0"/>
                </a:lnTo>
                <a:lnTo>
                  <a:pt x="0" y="2489922"/>
                </a:lnTo>
                <a:lnTo>
                  <a:pt x="6086475" y="2489922"/>
                </a:lnTo>
                <a:lnTo>
                  <a:pt x="608647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33613" y="1984417"/>
            <a:ext cx="17141377" cy="7027964"/>
          </a:xfrm>
          <a:custGeom>
            <a:avLst/>
            <a:gdLst/>
            <a:ahLst/>
            <a:cxnLst/>
            <a:rect l="l" t="t" r="r" b="b"/>
            <a:pathLst>
              <a:path w="17141377" h="7027964">
                <a:moveTo>
                  <a:pt x="0" y="0"/>
                </a:moveTo>
                <a:lnTo>
                  <a:pt x="17141376" y="0"/>
                </a:lnTo>
                <a:lnTo>
                  <a:pt x="17141376" y="7027965"/>
                </a:lnTo>
                <a:lnTo>
                  <a:pt x="0" y="70279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17056578" y="9182100"/>
            <a:ext cx="557845" cy="657872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4499" y="637531"/>
            <a:ext cx="8598615" cy="52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 b="1" dirty="0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5. KẾT QUẢ ĐẠT ĐƯỢC</a:t>
            </a:r>
          </a:p>
        </p:txBody>
      </p:sp>
      <p:grpSp>
        <p:nvGrpSpPr>
          <p:cNvPr id="10" name="Group 6">
            <a:extLst>
              <a:ext uri="{FF2B5EF4-FFF2-40B4-BE49-F238E27FC236}">
                <a16:creationId xmlns:a16="http://schemas.microsoft.com/office/drawing/2014/main" id="{8590B450-12A5-4AFF-9AFD-5FA1D92C9665}"/>
              </a:ext>
            </a:extLst>
          </p:cNvPr>
          <p:cNvGrpSpPr/>
          <p:nvPr/>
        </p:nvGrpSpPr>
        <p:grpSpPr>
          <a:xfrm>
            <a:off x="8686802" y="961362"/>
            <a:ext cx="9088188" cy="829338"/>
            <a:chOff x="-933972" y="-1989278"/>
            <a:chExt cx="2393598" cy="786764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68E67F87-C357-4D52-A279-020200E81C20}"/>
                </a:ext>
              </a:extLst>
            </p:cNvPr>
            <p:cNvSpPr/>
            <p:nvPr/>
          </p:nvSpPr>
          <p:spPr>
            <a:xfrm>
              <a:off x="-933972" y="-1943584"/>
              <a:ext cx="2388229" cy="741070"/>
            </a:xfrm>
            <a:custGeom>
              <a:avLst/>
              <a:gdLst/>
              <a:ahLst/>
              <a:cxnLst/>
              <a:rect l="l" t="t" r="r" b="b"/>
              <a:pathLst>
                <a:path w="1745018" h="617245">
                  <a:moveTo>
                    <a:pt x="64267" y="0"/>
                  </a:moveTo>
                  <a:lnTo>
                    <a:pt x="1680751" y="0"/>
                  </a:lnTo>
                  <a:cubicBezTo>
                    <a:pt x="1716244" y="0"/>
                    <a:pt x="1745018" y="28773"/>
                    <a:pt x="1745018" y="64267"/>
                  </a:cubicBezTo>
                  <a:lnTo>
                    <a:pt x="1745018" y="552979"/>
                  </a:lnTo>
                  <a:cubicBezTo>
                    <a:pt x="1745018" y="588472"/>
                    <a:pt x="1716244" y="617245"/>
                    <a:pt x="1680751" y="617245"/>
                  </a:cubicBezTo>
                  <a:lnTo>
                    <a:pt x="64267" y="617245"/>
                  </a:lnTo>
                  <a:cubicBezTo>
                    <a:pt x="28773" y="617245"/>
                    <a:pt x="0" y="588472"/>
                    <a:pt x="0" y="552979"/>
                  </a:cubicBezTo>
                  <a:lnTo>
                    <a:pt x="0" y="64267"/>
                  </a:lnTo>
                  <a:cubicBezTo>
                    <a:pt x="0" y="28773"/>
                    <a:pt x="28773" y="0"/>
                    <a:pt x="64267" y="0"/>
                  </a:cubicBezTo>
                  <a:close/>
                </a:path>
              </a:pathLst>
            </a:custGeom>
            <a:solidFill>
              <a:srgbClr val="DEFFBD"/>
            </a:solidFill>
          </p:spPr>
          <p:txBody>
            <a:bodyPr/>
            <a:lstStyle/>
            <a:p>
              <a:endParaRPr lang="vi-VN" dirty="0"/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BDEEE919-D86C-4BBC-B7A7-105397D93398}"/>
                </a:ext>
              </a:extLst>
            </p:cNvPr>
            <p:cNvSpPr txBox="1"/>
            <p:nvPr/>
          </p:nvSpPr>
          <p:spPr>
            <a:xfrm>
              <a:off x="-872394" y="-1989278"/>
              <a:ext cx="2332020" cy="741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5179"/>
                </a:lnSpc>
                <a:spcBef>
                  <a:spcPct val="0"/>
                </a:spcBef>
              </a:pP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Giao</a:t>
              </a:r>
              <a:r>
                <a:rPr lang="en-US" sz="36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diện</a:t>
              </a:r>
              <a:r>
                <a:rPr lang="en-US" sz="36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trang</a:t>
              </a:r>
              <a:r>
                <a:rPr lang="en-US" sz="36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quản</a:t>
              </a:r>
              <a:r>
                <a:rPr lang="en-US" sz="36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lý</a:t>
              </a:r>
              <a:r>
                <a:rPr lang="en-US" sz="36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sản</a:t>
              </a:r>
              <a:r>
                <a:rPr lang="en-US" sz="36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phẩm</a:t>
              </a:r>
              <a:endParaRPr lang="en-US" sz="36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9602" y="1672573"/>
            <a:ext cx="8108810" cy="8288593"/>
          </a:xfrm>
          <a:custGeom>
            <a:avLst/>
            <a:gdLst/>
            <a:ahLst/>
            <a:cxnLst/>
            <a:rect l="l" t="t" r="r" b="b"/>
            <a:pathLst>
              <a:path w="8108810" h="8288593">
                <a:moveTo>
                  <a:pt x="0" y="0"/>
                </a:moveTo>
                <a:lnTo>
                  <a:pt x="8108809" y="0"/>
                </a:lnTo>
                <a:lnTo>
                  <a:pt x="8108809" y="8288594"/>
                </a:lnTo>
                <a:lnTo>
                  <a:pt x="0" y="8288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017" t="-8967" r="-1928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667377" y="1695530"/>
            <a:ext cx="9620623" cy="7621747"/>
          </a:xfrm>
          <a:custGeom>
            <a:avLst/>
            <a:gdLst/>
            <a:ahLst/>
            <a:cxnLst/>
            <a:rect l="l" t="t" r="r" b="b"/>
            <a:pathLst>
              <a:path w="9620623" h="7621747">
                <a:moveTo>
                  <a:pt x="0" y="0"/>
                </a:moveTo>
                <a:lnTo>
                  <a:pt x="9620623" y="0"/>
                </a:lnTo>
                <a:lnTo>
                  <a:pt x="9620623" y="7621747"/>
                </a:lnTo>
                <a:lnTo>
                  <a:pt x="0" y="76217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711" t="-11798" r="-21544" b="-76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779675" y="9241077"/>
            <a:ext cx="557845" cy="657872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24</a:t>
            </a:r>
          </a:p>
        </p:txBody>
      </p:sp>
      <p:grpSp>
        <p:nvGrpSpPr>
          <p:cNvPr id="6" name="Group 6"/>
          <p:cNvGrpSpPr/>
          <p:nvPr/>
        </p:nvGrpSpPr>
        <p:grpSpPr>
          <a:xfrm rot="1766641">
            <a:off x="-4027578" y="9025775"/>
            <a:ext cx="8101900" cy="3702724"/>
            <a:chOff x="0" y="0"/>
            <a:chExt cx="2133834" cy="9752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63274" y="224149"/>
            <a:ext cx="8598615" cy="52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 b="1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5. KẾT QUẢ ĐẠT ĐƯỢC</a:t>
            </a: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AB212A40-480F-488B-A743-D3516926A626}"/>
              </a:ext>
            </a:extLst>
          </p:cNvPr>
          <p:cNvGrpSpPr/>
          <p:nvPr/>
        </p:nvGrpSpPr>
        <p:grpSpPr>
          <a:xfrm>
            <a:off x="5334000" y="778844"/>
            <a:ext cx="9182100" cy="810907"/>
            <a:chOff x="-873765" y="-1971793"/>
            <a:chExt cx="2418332" cy="769279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AF86F5F3-71A3-4B5D-B14F-D3AAE32C3382}"/>
                </a:ext>
              </a:extLst>
            </p:cNvPr>
            <p:cNvSpPr/>
            <p:nvPr/>
          </p:nvSpPr>
          <p:spPr>
            <a:xfrm>
              <a:off x="-773419" y="-1943584"/>
              <a:ext cx="2227675" cy="741070"/>
            </a:xfrm>
            <a:custGeom>
              <a:avLst/>
              <a:gdLst/>
              <a:ahLst/>
              <a:cxnLst/>
              <a:rect l="l" t="t" r="r" b="b"/>
              <a:pathLst>
                <a:path w="1745018" h="617245">
                  <a:moveTo>
                    <a:pt x="64267" y="0"/>
                  </a:moveTo>
                  <a:lnTo>
                    <a:pt x="1680751" y="0"/>
                  </a:lnTo>
                  <a:cubicBezTo>
                    <a:pt x="1716244" y="0"/>
                    <a:pt x="1745018" y="28773"/>
                    <a:pt x="1745018" y="64267"/>
                  </a:cubicBezTo>
                  <a:lnTo>
                    <a:pt x="1745018" y="552979"/>
                  </a:lnTo>
                  <a:cubicBezTo>
                    <a:pt x="1745018" y="588472"/>
                    <a:pt x="1716244" y="617245"/>
                    <a:pt x="1680751" y="617245"/>
                  </a:cubicBezTo>
                  <a:lnTo>
                    <a:pt x="64267" y="617245"/>
                  </a:lnTo>
                  <a:cubicBezTo>
                    <a:pt x="28773" y="617245"/>
                    <a:pt x="0" y="588472"/>
                    <a:pt x="0" y="552979"/>
                  </a:cubicBezTo>
                  <a:lnTo>
                    <a:pt x="0" y="64267"/>
                  </a:lnTo>
                  <a:cubicBezTo>
                    <a:pt x="0" y="28773"/>
                    <a:pt x="28773" y="0"/>
                    <a:pt x="64267" y="0"/>
                  </a:cubicBezTo>
                  <a:close/>
                </a:path>
              </a:pathLst>
            </a:custGeom>
            <a:solidFill>
              <a:srgbClr val="DEFFBD"/>
            </a:solidFill>
          </p:spPr>
          <p:txBody>
            <a:bodyPr/>
            <a:lstStyle/>
            <a:p>
              <a:endParaRPr lang="vi-VN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9FB9E098-7315-4CDC-9FF7-25C6F183C961}"/>
                </a:ext>
              </a:extLst>
            </p:cNvPr>
            <p:cNvSpPr txBox="1"/>
            <p:nvPr/>
          </p:nvSpPr>
          <p:spPr>
            <a:xfrm>
              <a:off x="-873765" y="-1971793"/>
              <a:ext cx="2418332" cy="741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20"/>
                </a:lnSpc>
                <a:spcBef>
                  <a:spcPct val="0"/>
                </a:spcBef>
              </a:pP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Giao</a:t>
              </a:r>
              <a:r>
                <a:rPr lang="en-US" sz="36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diện</a:t>
              </a:r>
              <a:r>
                <a:rPr lang="en-US" sz="36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Thêm</a:t>
              </a:r>
              <a:r>
                <a:rPr lang="en-US" sz="36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&amp; </a:t>
              </a: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Sửa</a:t>
              </a:r>
              <a:r>
                <a:rPr lang="en-US" sz="36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Sản</a:t>
              </a:r>
              <a:r>
                <a:rPr lang="en-US" sz="36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phẩm</a:t>
              </a:r>
              <a:endParaRPr lang="en-US" sz="36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8200" y="4326091"/>
            <a:ext cx="11334168" cy="5284556"/>
          </a:xfrm>
          <a:custGeom>
            <a:avLst/>
            <a:gdLst/>
            <a:ahLst/>
            <a:cxnLst/>
            <a:rect l="l" t="t" r="r" b="b"/>
            <a:pathLst>
              <a:path w="11334168" h="5284556">
                <a:moveTo>
                  <a:pt x="0" y="0"/>
                </a:moveTo>
                <a:lnTo>
                  <a:pt x="11334169" y="0"/>
                </a:lnTo>
                <a:lnTo>
                  <a:pt x="11334169" y="5284556"/>
                </a:lnTo>
                <a:lnTo>
                  <a:pt x="0" y="5284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6424544" y="1671274"/>
            <a:ext cx="11345494" cy="4850199"/>
          </a:xfrm>
          <a:custGeom>
            <a:avLst/>
            <a:gdLst/>
            <a:ahLst/>
            <a:cxnLst/>
            <a:rect l="l" t="t" r="r" b="b"/>
            <a:pathLst>
              <a:path w="11345494" h="4850199">
                <a:moveTo>
                  <a:pt x="0" y="0"/>
                </a:moveTo>
                <a:lnTo>
                  <a:pt x="11345494" y="0"/>
                </a:lnTo>
                <a:lnTo>
                  <a:pt x="11345494" y="4850199"/>
                </a:lnTo>
                <a:lnTo>
                  <a:pt x="0" y="48501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16779675" y="9241077"/>
            <a:ext cx="557845" cy="657872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92985" y="636270"/>
            <a:ext cx="8598615" cy="544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4199" b="1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5. KẾT QUẢ ĐẠT ĐƯỢC</a:t>
            </a:r>
          </a:p>
        </p:txBody>
      </p:sp>
      <p:grpSp>
        <p:nvGrpSpPr>
          <p:cNvPr id="8" name="Group 6">
            <a:extLst>
              <a:ext uri="{FF2B5EF4-FFF2-40B4-BE49-F238E27FC236}">
                <a16:creationId xmlns:a16="http://schemas.microsoft.com/office/drawing/2014/main" id="{EA71B39B-88EF-4AA8-A607-AF6E6A79D86A}"/>
              </a:ext>
            </a:extLst>
          </p:cNvPr>
          <p:cNvGrpSpPr/>
          <p:nvPr/>
        </p:nvGrpSpPr>
        <p:grpSpPr>
          <a:xfrm>
            <a:off x="7931915" y="857128"/>
            <a:ext cx="9182100" cy="781172"/>
            <a:chOff x="-873765" y="-1971793"/>
            <a:chExt cx="2418332" cy="741070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5168BF70-1142-4F9E-953E-B45A230474B7}"/>
                </a:ext>
              </a:extLst>
            </p:cNvPr>
            <p:cNvSpPr/>
            <p:nvPr/>
          </p:nvSpPr>
          <p:spPr>
            <a:xfrm>
              <a:off x="-628833" y="-1943584"/>
              <a:ext cx="1920662" cy="602396"/>
            </a:xfrm>
            <a:custGeom>
              <a:avLst/>
              <a:gdLst/>
              <a:ahLst/>
              <a:cxnLst/>
              <a:rect l="l" t="t" r="r" b="b"/>
              <a:pathLst>
                <a:path w="1745018" h="617245">
                  <a:moveTo>
                    <a:pt x="64267" y="0"/>
                  </a:moveTo>
                  <a:lnTo>
                    <a:pt x="1680751" y="0"/>
                  </a:lnTo>
                  <a:cubicBezTo>
                    <a:pt x="1716244" y="0"/>
                    <a:pt x="1745018" y="28773"/>
                    <a:pt x="1745018" y="64267"/>
                  </a:cubicBezTo>
                  <a:lnTo>
                    <a:pt x="1745018" y="552979"/>
                  </a:lnTo>
                  <a:cubicBezTo>
                    <a:pt x="1745018" y="588472"/>
                    <a:pt x="1716244" y="617245"/>
                    <a:pt x="1680751" y="617245"/>
                  </a:cubicBezTo>
                  <a:lnTo>
                    <a:pt x="64267" y="617245"/>
                  </a:lnTo>
                  <a:cubicBezTo>
                    <a:pt x="28773" y="617245"/>
                    <a:pt x="0" y="588472"/>
                    <a:pt x="0" y="552979"/>
                  </a:cubicBezTo>
                  <a:lnTo>
                    <a:pt x="0" y="64267"/>
                  </a:lnTo>
                  <a:cubicBezTo>
                    <a:pt x="0" y="28773"/>
                    <a:pt x="28773" y="0"/>
                    <a:pt x="64267" y="0"/>
                  </a:cubicBezTo>
                  <a:close/>
                </a:path>
              </a:pathLst>
            </a:custGeom>
            <a:solidFill>
              <a:srgbClr val="DEFFBD"/>
            </a:solidFill>
          </p:spPr>
          <p:txBody>
            <a:bodyPr/>
            <a:lstStyle/>
            <a:p>
              <a:endParaRPr lang="vi-VN" dirty="0"/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7256257F-7633-4C12-9EE2-35738B328BF2}"/>
                </a:ext>
              </a:extLst>
            </p:cNvPr>
            <p:cNvSpPr txBox="1"/>
            <p:nvPr/>
          </p:nvSpPr>
          <p:spPr>
            <a:xfrm>
              <a:off x="-873765" y="-1971793"/>
              <a:ext cx="2418332" cy="741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Giao</a:t>
              </a:r>
              <a:r>
                <a:rPr lang="en-US" sz="36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diện</a:t>
              </a:r>
              <a:r>
                <a:rPr lang="en-US" sz="36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quản</a:t>
              </a:r>
              <a:r>
                <a:rPr lang="en-US" sz="36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lý</a:t>
              </a:r>
              <a:r>
                <a:rPr lang="en-US" sz="36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giỏ</a:t>
              </a:r>
              <a:r>
                <a:rPr lang="en-US" sz="36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6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hàng</a:t>
              </a:r>
              <a:endParaRPr lang="en-US" sz="36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grpSp>
        <p:nvGrpSpPr>
          <p:cNvPr id="11" name="Group 6">
            <a:extLst>
              <a:ext uri="{FF2B5EF4-FFF2-40B4-BE49-F238E27FC236}">
                <a16:creationId xmlns:a16="http://schemas.microsoft.com/office/drawing/2014/main" id="{ACAA16D3-FF58-444A-A6F3-3E73226AFD2D}"/>
              </a:ext>
            </a:extLst>
          </p:cNvPr>
          <p:cNvGrpSpPr/>
          <p:nvPr/>
        </p:nvGrpSpPr>
        <p:grpSpPr>
          <a:xfrm>
            <a:off x="79987" y="2174145"/>
            <a:ext cx="6625613" cy="2588355"/>
            <a:chOff x="-198450" y="-3623475"/>
            <a:chExt cx="1745018" cy="2715483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91273F3E-CA7C-48CB-8C5C-448B9DE2C85A}"/>
                </a:ext>
              </a:extLst>
            </p:cNvPr>
            <p:cNvSpPr/>
            <p:nvPr/>
          </p:nvSpPr>
          <p:spPr>
            <a:xfrm>
              <a:off x="1244" y="-2903992"/>
              <a:ext cx="1364702" cy="1359024"/>
            </a:xfrm>
            <a:custGeom>
              <a:avLst/>
              <a:gdLst/>
              <a:ahLst/>
              <a:cxnLst/>
              <a:rect l="l" t="t" r="r" b="b"/>
              <a:pathLst>
                <a:path w="1745018" h="617245">
                  <a:moveTo>
                    <a:pt x="64267" y="0"/>
                  </a:moveTo>
                  <a:lnTo>
                    <a:pt x="1680751" y="0"/>
                  </a:lnTo>
                  <a:cubicBezTo>
                    <a:pt x="1716244" y="0"/>
                    <a:pt x="1745018" y="28773"/>
                    <a:pt x="1745018" y="64267"/>
                  </a:cubicBezTo>
                  <a:lnTo>
                    <a:pt x="1745018" y="552979"/>
                  </a:lnTo>
                  <a:cubicBezTo>
                    <a:pt x="1745018" y="588472"/>
                    <a:pt x="1716244" y="617245"/>
                    <a:pt x="1680751" y="617245"/>
                  </a:cubicBezTo>
                  <a:lnTo>
                    <a:pt x="64267" y="617245"/>
                  </a:lnTo>
                  <a:cubicBezTo>
                    <a:pt x="28773" y="617245"/>
                    <a:pt x="0" y="588472"/>
                    <a:pt x="0" y="552979"/>
                  </a:cubicBezTo>
                  <a:lnTo>
                    <a:pt x="0" y="64267"/>
                  </a:lnTo>
                  <a:cubicBezTo>
                    <a:pt x="0" y="28773"/>
                    <a:pt x="28773" y="0"/>
                    <a:pt x="64267" y="0"/>
                  </a:cubicBezTo>
                  <a:close/>
                </a:path>
              </a:pathLst>
            </a:custGeom>
            <a:solidFill>
              <a:srgbClr val="DEFFBD"/>
            </a:solidFill>
          </p:spPr>
          <p:txBody>
            <a:bodyPr/>
            <a:lstStyle/>
            <a:p>
              <a:endParaRPr lang="vi-VN" dirty="0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928086F8-B209-4379-BBF5-DD9612F3D759}"/>
                </a:ext>
              </a:extLst>
            </p:cNvPr>
            <p:cNvSpPr txBox="1"/>
            <p:nvPr/>
          </p:nvSpPr>
          <p:spPr>
            <a:xfrm>
              <a:off x="-198450" y="-3623475"/>
              <a:ext cx="1745018" cy="2715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  <a:spcBef>
                  <a:spcPct val="0"/>
                </a:spcBef>
              </a:pPr>
              <a:r>
                <a:rPr lang="en-US" sz="32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Giao</a:t>
              </a:r>
              <a:r>
                <a:rPr lang="en-US" sz="32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2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diện</a:t>
              </a:r>
              <a:r>
                <a:rPr lang="en-US" sz="32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</a:p>
            <a:p>
              <a:pPr algn="ctr">
                <a:lnSpc>
                  <a:spcPts val="4060"/>
                </a:lnSpc>
                <a:spcBef>
                  <a:spcPct val="0"/>
                </a:spcBef>
              </a:pPr>
              <a:r>
                <a:rPr lang="en-US" sz="32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xem</a:t>
              </a:r>
              <a:r>
                <a:rPr lang="en-US" sz="32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chi </a:t>
              </a:r>
              <a:r>
                <a:rPr lang="en-US" sz="32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tiết</a:t>
              </a:r>
              <a:r>
                <a:rPr lang="en-US" sz="32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2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giỏ</a:t>
              </a:r>
              <a:r>
                <a:rPr lang="en-US" sz="3200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200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hàng</a:t>
              </a:r>
              <a:endParaRPr lang="en-US" sz="32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-3358328" y="7154730"/>
            <a:ext cx="8101900" cy="3474553"/>
            <a:chOff x="0" y="0"/>
            <a:chExt cx="2133834" cy="9151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33834" cy="915109"/>
            </a:xfrm>
            <a:custGeom>
              <a:avLst/>
              <a:gdLst/>
              <a:ahLst/>
              <a:cxnLst/>
              <a:rect l="l" t="t" r="r" b="b"/>
              <a:pathLst>
                <a:path w="2133834" h="915109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866375"/>
                  </a:lnTo>
                  <a:cubicBezTo>
                    <a:pt x="2133834" y="893290"/>
                    <a:pt x="2112015" y="915109"/>
                    <a:pt x="2085100" y="915109"/>
                  </a:cubicBezTo>
                  <a:lnTo>
                    <a:pt x="48734" y="915109"/>
                  </a:lnTo>
                  <a:cubicBezTo>
                    <a:pt x="21819" y="915109"/>
                    <a:pt x="0" y="893290"/>
                    <a:pt x="0" y="866375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33375"/>
              <a:ext cx="2133834" cy="1248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2700000">
            <a:off x="12967636" y="-1851362"/>
            <a:ext cx="8101900" cy="3702724"/>
            <a:chOff x="0" y="0"/>
            <a:chExt cx="2133834" cy="9752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10671888" flipH="1" flipV="1">
            <a:off x="12719648" y="-216261"/>
            <a:ext cx="6086475" cy="2489922"/>
          </a:xfrm>
          <a:custGeom>
            <a:avLst/>
            <a:gdLst/>
            <a:ahLst/>
            <a:cxnLst/>
            <a:rect l="l" t="t" r="r" b="b"/>
            <a:pathLst>
              <a:path w="6086475" h="2489922">
                <a:moveTo>
                  <a:pt x="6086475" y="2489922"/>
                </a:moveTo>
                <a:lnTo>
                  <a:pt x="0" y="2489922"/>
                </a:lnTo>
                <a:lnTo>
                  <a:pt x="0" y="0"/>
                </a:lnTo>
                <a:lnTo>
                  <a:pt x="6086475" y="0"/>
                </a:lnTo>
                <a:lnTo>
                  <a:pt x="6086475" y="24899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0714002" flipH="1" flipV="1">
            <a:off x="-204143" y="8013339"/>
            <a:ext cx="6086475" cy="2489922"/>
          </a:xfrm>
          <a:custGeom>
            <a:avLst/>
            <a:gdLst/>
            <a:ahLst/>
            <a:cxnLst/>
            <a:rect l="l" t="t" r="r" b="b"/>
            <a:pathLst>
              <a:path w="6086475" h="2489922">
                <a:moveTo>
                  <a:pt x="6086475" y="2489922"/>
                </a:moveTo>
                <a:lnTo>
                  <a:pt x="0" y="2489922"/>
                </a:lnTo>
                <a:lnTo>
                  <a:pt x="0" y="0"/>
                </a:lnTo>
                <a:lnTo>
                  <a:pt x="6086475" y="0"/>
                </a:lnTo>
                <a:lnTo>
                  <a:pt x="6086475" y="24899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056578" y="9484995"/>
            <a:ext cx="557845" cy="657872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2955742" y="3416339"/>
            <a:ext cx="16526642" cy="1517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20"/>
              </a:lnSpc>
              <a:spcBef>
                <a:spcPct val="0"/>
              </a:spcBef>
            </a:pPr>
            <a:r>
              <a:rPr lang="en-US" sz="7600" b="1" spc="129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6. KẾT LUẬN &amp;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50684" y="5003693"/>
            <a:ext cx="16526642" cy="1517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20"/>
              </a:lnSpc>
              <a:spcBef>
                <a:spcPct val="0"/>
              </a:spcBef>
            </a:pPr>
            <a:r>
              <a:rPr lang="en-US" sz="7600" b="1" spc="129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HƯỚNG PHÁT TRIỂN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054974" y="8799903"/>
            <a:ext cx="561052" cy="657872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 b="1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27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986898" y="2299705"/>
            <a:ext cx="14272402" cy="2275179"/>
            <a:chOff x="0" y="0"/>
            <a:chExt cx="21157998" cy="33728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157997" cy="3372819"/>
            </a:xfrm>
            <a:custGeom>
              <a:avLst/>
              <a:gdLst/>
              <a:ahLst/>
              <a:cxnLst/>
              <a:rect l="l" t="t" r="r" b="b"/>
              <a:pathLst>
                <a:path w="21157997" h="3372819">
                  <a:moveTo>
                    <a:pt x="35801" y="0"/>
                  </a:moveTo>
                  <a:lnTo>
                    <a:pt x="21122196" y="0"/>
                  </a:lnTo>
                  <a:cubicBezTo>
                    <a:pt x="21131692" y="0"/>
                    <a:pt x="21140796" y="3772"/>
                    <a:pt x="21147511" y="10486"/>
                  </a:cubicBezTo>
                  <a:cubicBezTo>
                    <a:pt x="21154225" y="17200"/>
                    <a:pt x="21157997" y="26306"/>
                    <a:pt x="21157997" y="35801"/>
                  </a:cubicBezTo>
                  <a:lnTo>
                    <a:pt x="21157997" y="3337018"/>
                  </a:lnTo>
                  <a:cubicBezTo>
                    <a:pt x="21157997" y="3356791"/>
                    <a:pt x="21141968" y="3372819"/>
                    <a:pt x="21122196" y="3372819"/>
                  </a:cubicBezTo>
                  <a:lnTo>
                    <a:pt x="35801" y="3372819"/>
                  </a:lnTo>
                  <a:cubicBezTo>
                    <a:pt x="26306" y="3372819"/>
                    <a:pt x="17200" y="3369047"/>
                    <a:pt x="10486" y="3362334"/>
                  </a:cubicBezTo>
                  <a:cubicBezTo>
                    <a:pt x="3772" y="3355620"/>
                    <a:pt x="0" y="3346513"/>
                    <a:pt x="0" y="3337018"/>
                  </a:cubicBezTo>
                  <a:lnTo>
                    <a:pt x="0" y="35801"/>
                  </a:lnTo>
                  <a:cubicBezTo>
                    <a:pt x="0" y="26306"/>
                    <a:pt x="3772" y="17200"/>
                    <a:pt x="10486" y="10486"/>
                  </a:cubicBezTo>
                  <a:cubicBezTo>
                    <a:pt x="17200" y="3772"/>
                    <a:pt x="26306" y="0"/>
                    <a:pt x="35801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ysDot"/>
              <a:round/>
            </a:ln>
          </p:spPr>
          <p:txBody>
            <a:bodyPr/>
            <a:lstStyle/>
            <a:p>
              <a:endParaRPr lang="vi-VN" b="1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80975"/>
              <a:ext cx="21157998" cy="355379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6460"/>
                </a:lnSpc>
              </a:pP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Hoàn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thành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một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website c</a:t>
              </a:r>
              <a:r>
                <a:rPr lang="vi-VN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ơ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bản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đáp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ứng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đủ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yêu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cầu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đặt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hàng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và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quản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lý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cơ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bản</a:t>
              </a:r>
              <a:endParaRPr lang="en-US" sz="3800" b="1" spc="64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977574" y="5406352"/>
            <a:ext cx="15310426" cy="2275179"/>
            <a:chOff x="0" y="0"/>
            <a:chExt cx="22236133" cy="33728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236133" cy="3372819"/>
            </a:xfrm>
            <a:custGeom>
              <a:avLst/>
              <a:gdLst/>
              <a:ahLst/>
              <a:cxnLst/>
              <a:rect l="l" t="t" r="r" b="b"/>
              <a:pathLst>
                <a:path w="22236133" h="3372819">
                  <a:moveTo>
                    <a:pt x="34065" y="0"/>
                  </a:moveTo>
                  <a:lnTo>
                    <a:pt x="22202068" y="0"/>
                  </a:lnTo>
                  <a:cubicBezTo>
                    <a:pt x="22220881" y="0"/>
                    <a:pt x="22236133" y="15252"/>
                    <a:pt x="22236133" y="34065"/>
                  </a:cubicBezTo>
                  <a:lnTo>
                    <a:pt x="22236133" y="3338754"/>
                  </a:lnTo>
                  <a:cubicBezTo>
                    <a:pt x="22236133" y="3357568"/>
                    <a:pt x="22220881" y="3372819"/>
                    <a:pt x="22202068" y="3372819"/>
                  </a:cubicBezTo>
                  <a:lnTo>
                    <a:pt x="34065" y="3372819"/>
                  </a:lnTo>
                  <a:cubicBezTo>
                    <a:pt x="15252" y="3372819"/>
                    <a:pt x="0" y="3357568"/>
                    <a:pt x="0" y="3338754"/>
                  </a:cubicBezTo>
                  <a:lnTo>
                    <a:pt x="0" y="34065"/>
                  </a:lnTo>
                  <a:cubicBezTo>
                    <a:pt x="0" y="15252"/>
                    <a:pt x="15252" y="0"/>
                    <a:pt x="34065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ysDot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71450"/>
              <a:ext cx="22236133" cy="354426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798831" lvl="1" indent="-399416" algn="l">
                <a:lnSpc>
                  <a:spcPts val="6290"/>
                </a:lnSpc>
                <a:buFont typeface="Arial"/>
                <a:buChar char="•"/>
              </a:pPr>
              <a:r>
                <a:rPr lang="en-US" sz="3700" b="1" spc="62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Chưa</a:t>
              </a:r>
              <a:r>
                <a:rPr lang="en-US" sz="3700" b="1" spc="62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700" b="1" spc="62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có</a:t>
              </a:r>
              <a:r>
                <a:rPr lang="en-US" sz="3700" b="1" spc="62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700" b="1" spc="62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thanh</a:t>
              </a:r>
              <a:r>
                <a:rPr lang="en-US" sz="3700" b="1" spc="62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700" b="1" spc="62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toán</a:t>
              </a:r>
              <a:r>
                <a:rPr lang="en-US" sz="3700" b="1" spc="62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online</a:t>
              </a:r>
            </a:p>
            <a:p>
              <a:pPr marL="798831" lvl="1" indent="-399416" algn="l">
                <a:lnSpc>
                  <a:spcPts val="6290"/>
                </a:lnSpc>
                <a:buFont typeface="Arial"/>
                <a:buChar char="•"/>
              </a:pPr>
              <a:r>
                <a:rPr lang="en-US" sz="3700" b="1" spc="62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Chưa</a:t>
              </a:r>
              <a:r>
                <a:rPr lang="en-US" sz="3700" b="1" spc="62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700" b="1" spc="62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có</a:t>
              </a:r>
              <a:r>
                <a:rPr lang="en-US" sz="3700" b="1" spc="62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700" b="1" spc="62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chức</a:t>
              </a:r>
              <a:r>
                <a:rPr lang="en-US" sz="3700" b="1" spc="62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700" b="1" spc="62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năng</a:t>
              </a:r>
              <a:r>
                <a:rPr lang="en-US" sz="3700" b="1" spc="62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700" b="1" spc="62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đăng</a:t>
              </a:r>
              <a:r>
                <a:rPr lang="en-US" sz="3700" b="1" spc="62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700" b="1" spc="62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ký</a:t>
              </a:r>
              <a:r>
                <a:rPr lang="en-US" sz="3700" b="1" spc="62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700" b="1" spc="62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thành</a:t>
              </a:r>
              <a:r>
                <a:rPr lang="en-US" sz="3700" b="1" spc="62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700" b="1" spc="62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viên</a:t>
              </a:r>
              <a:r>
                <a:rPr lang="en-US" sz="3700" b="1" spc="62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700" b="1" spc="62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cho</a:t>
              </a:r>
              <a:r>
                <a:rPr lang="en-US" sz="3700" b="1" spc="62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700" b="1" spc="62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khách</a:t>
              </a:r>
              <a:r>
                <a:rPr lang="en-US" sz="3700" b="1" spc="62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700" b="1" spc="62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hàng</a:t>
              </a:r>
              <a:endParaRPr lang="en-US" sz="3700" b="1" spc="6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977574" y="505830"/>
            <a:ext cx="11819623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sz="65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6.1.  KẾT LUẬN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95525" y="2299705"/>
            <a:ext cx="2682049" cy="2275179"/>
            <a:chOff x="0" y="0"/>
            <a:chExt cx="3975980" cy="337281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975980" cy="3372819"/>
            </a:xfrm>
            <a:custGeom>
              <a:avLst/>
              <a:gdLst/>
              <a:ahLst/>
              <a:cxnLst/>
              <a:rect l="l" t="t" r="r" b="b"/>
              <a:pathLst>
                <a:path w="3975980" h="3372819">
                  <a:moveTo>
                    <a:pt x="190514" y="0"/>
                  </a:moveTo>
                  <a:lnTo>
                    <a:pt x="3785466" y="0"/>
                  </a:lnTo>
                  <a:cubicBezTo>
                    <a:pt x="3890684" y="0"/>
                    <a:pt x="3975980" y="85296"/>
                    <a:pt x="3975980" y="190514"/>
                  </a:cubicBezTo>
                  <a:lnTo>
                    <a:pt x="3975980" y="3182306"/>
                  </a:lnTo>
                  <a:cubicBezTo>
                    <a:pt x="3975980" y="3287523"/>
                    <a:pt x="3890684" y="3372819"/>
                    <a:pt x="3785466" y="3372819"/>
                  </a:cubicBezTo>
                  <a:lnTo>
                    <a:pt x="190514" y="3372819"/>
                  </a:lnTo>
                  <a:cubicBezTo>
                    <a:pt x="139986" y="3372819"/>
                    <a:pt x="91528" y="3352747"/>
                    <a:pt x="55800" y="3317019"/>
                  </a:cubicBezTo>
                  <a:cubicBezTo>
                    <a:pt x="20072" y="3281291"/>
                    <a:pt x="0" y="3232833"/>
                    <a:pt x="0" y="3182306"/>
                  </a:cubicBezTo>
                  <a:lnTo>
                    <a:pt x="0" y="190514"/>
                  </a:lnTo>
                  <a:cubicBezTo>
                    <a:pt x="0" y="85296"/>
                    <a:pt x="85296" y="0"/>
                    <a:pt x="190514" y="0"/>
                  </a:cubicBezTo>
                  <a:close/>
                </a:path>
              </a:pathLst>
            </a:custGeom>
            <a:solidFill>
              <a:srgbClr val="DEFFBD"/>
            </a:solidFill>
            <a:ln cap="rnd">
              <a:noFill/>
              <a:prstDash val="sysDot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71450"/>
              <a:ext cx="3975980" cy="354426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5950"/>
                </a:lnSpc>
              </a:pPr>
              <a:r>
                <a:rPr lang="en-US" sz="3500" b="1" spc="59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KẾT QUẢ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95525" y="5406352"/>
            <a:ext cx="2682049" cy="2188871"/>
            <a:chOff x="0" y="0"/>
            <a:chExt cx="3975980" cy="324487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975980" cy="3244872"/>
            </a:xfrm>
            <a:custGeom>
              <a:avLst/>
              <a:gdLst/>
              <a:ahLst/>
              <a:cxnLst/>
              <a:rect l="l" t="t" r="r" b="b"/>
              <a:pathLst>
                <a:path w="3975980" h="3244872">
                  <a:moveTo>
                    <a:pt x="190514" y="0"/>
                  </a:moveTo>
                  <a:lnTo>
                    <a:pt x="3785466" y="0"/>
                  </a:lnTo>
                  <a:cubicBezTo>
                    <a:pt x="3890684" y="0"/>
                    <a:pt x="3975980" y="85296"/>
                    <a:pt x="3975980" y="190514"/>
                  </a:cubicBezTo>
                  <a:lnTo>
                    <a:pt x="3975980" y="3054359"/>
                  </a:lnTo>
                  <a:cubicBezTo>
                    <a:pt x="3975980" y="3159576"/>
                    <a:pt x="3890684" y="3244872"/>
                    <a:pt x="3785466" y="3244872"/>
                  </a:cubicBezTo>
                  <a:lnTo>
                    <a:pt x="190514" y="3244872"/>
                  </a:lnTo>
                  <a:cubicBezTo>
                    <a:pt x="139986" y="3244872"/>
                    <a:pt x="91528" y="3224800"/>
                    <a:pt x="55800" y="3189072"/>
                  </a:cubicBezTo>
                  <a:cubicBezTo>
                    <a:pt x="20072" y="3153344"/>
                    <a:pt x="0" y="3104886"/>
                    <a:pt x="0" y="3054359"/>
                  </a:cubicBezTo>
                  <a:lnTo>
                    <a:pt x="0" y="190514"/>
                  </a:lnTo>
                  <a:cubicBezTo>
                    <a:pt x="0" y="85296"/>
                    <a:pt x="85296" y="0"/>
                    <a:pt x="190514" y="0"/>
                  </a:cubicBezTo>
                  <a:close/>
                </a:path>
              </a:pathLst>
            </a:custGeom>
            <a:solidFill>
              <a:srgbClr val="DEFFBD"/>
            </a:solidFill>
            <a:ln cap="rnd">
              <a:noFill/>
              <a:prstDash val="sysDot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71450"/>
              <a:ext cx="3975980" cy="341632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5950"/>
                </a:lnSpc>
              </a:pPr>
              <a:r>
                <a:rPr lang="en-US" sz="3400" b="1" spc="59" dirty="0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HẠN CHẾ</a:t>
              </a:r>
            </a:p>
          </p:txBody>
        </p:sp>
      </p:grpSp>
      <p:sp>
        <p:nvSpPr>
          <p:cNvPr id="16" name="Freeform 16"/>
          <p:cNvSpPr/>
          <p:nvPr/>
        </p:nvSpPr>
        <p:spPr>
          <a:xfrm rot="10714002" flipH="1" flipV="1">
            <a:off x="-665298" y="8496454"/>
            <a:ext cx="6086475" cy="2489922"/>
          </a:xfrm>
          <a:custGeom>
            <a:avLst/>
            <a:gdLst/>
            <a:ahLst/>
            <a:cxnLst/>
            <a:rect l="l" t="t" r="r" b="b"/>
            <a:pathLst>
              <a:path w="6086475" h="2489922">
                <a:moveTo>
                  <a:pt x="6086475" y="2489922"/>
                </a:moveTo>
                <a:lnTo>
                  <a:pt x="0" y="2489922"/>
                </a:lnTo>
                <a:lnTo>
                  <a:pt x="0" y="0"/>
                </a:lnTo>
                <a:lnTo>
                  <a:pt x="6086475" y="0"/>
                </a:lnTo>
                <a:lnTo>
                  <a:pt x="6086475" y="24899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 rot="2700000">
            <a:off x="13762140" y="-2679909"/>
            <a:ext cx="8101900" cy="3702724"/>
            <a:chOff x="0" y="0"/>
            <a:chExt cx="2133834" cy="97520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 b="1"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3265" y="6236392"/>
            <a:ext cx="17688935" cy="1725319"/>
            <a:chOff x="0" y="0"/>
            <a:chExt cx="26222808" cy="25576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222809" cy="2557684"/>
            </a:xfrm>
            <a:custGeom>
              <a:avLst/>
              <a:gdLst/>
              <a:ahLst/>
              <a:cxnLst/>
              <a:rect l="l" t="t" r="r" b="b"/>
              <a:pathLst>
                <a:path w="26222809" h="2557684">
                  <a:moveTo>
                    <a:pt x="28886" y="0"/>
                  </a:moveTo>
                  <a:lnTo>
                    <a:pt x="26193924" y="0"/>
                  </a:lnTo>
                  <a:cubicBezTo>
                    <a:pt x="26201582" y="0"/>
                    <a:pt x="26208930" y="3043"/>
                    <a:pt x="26214347" y="8461"/>
                  </a:cubicBezTo>
                  <a:cubicBezTo>
                    <a:pt x="26219764" y="13878"/>
                    <a:pt x="26222809" y="21225"/>
                    <a:pt x="26222809" y="28886"/>
                  </a:cubicBezTo>
                  <a:lnTo>
                    <a:pt x="26222809" y="2528798"/>
                  </a:lnTo>
                  <a:cubicBezTo>
                    <a:pt x="26222809" y="2544751"/>
                    <a:pt x="26209876" y="2557684"/>
                    <a:pt x="26193924" y="2557684"/>
                  </a:cubicBezTo>
                  <a:lnTo>
                    <a:pt x="28886" y="2557684"/>
                  </a:lnTo>
                  <a:cubicBezTo>
                    <a:pt x="21225" y="2557684"/>
                    <a:pt x="13878" y="2554641"/>
                    <a:pt x="8461" y="2549224"/>
                  </a:cubicBezTo>
                  <a:cubicBezTo>
                    <a:pt x="3043" y="2543806"/>
                    <a:pt x="0" y="2536459"/>
                    <a:pt x="0" y="2528798"/>
                  </a:cubicBezTo>
                  <a:lnTo>
                    <a:pt x="0" y="28886"/>
                  </a:lnTo>
                  <a:cubicBezTo>
                    <a:pt x="0" y="21225"/>
                    <a:pt x="3043" y="13878"/>
                    <a:pt x="8461" y="8461"/>
                  </a:cubicBezTo>
                  <a:cubicBezTo>
                    <a:pt x="13878" y="3043"/>
                    <a:pt x="21225" y="0"/>
                    <a:pt x="28886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ysDot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52400"/>
              <a:ext cx="26222808" cy="271008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5440"/>
                </a:lnSpc>
              </a:pPr>
              <a:r>
                <a:rPr lang="en-US" sz="3200" b="1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Tích</a:t>
              </a:r>
              <a:r>
                <a:rPr lang="en-US" sz="3200" b="1" spc="54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hợp</a:t>
              </a:r>
              <a:r>
                <a:rPr lang="en-US" sz="3200" b="1" spc="54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thanh</a:t>
              </a:r>
              <a:r>
                <a:rPr lang="en-US" sz="3200" b="1" spc="54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toán</a:t>
              </a:r>
              <a:r>
                <a:rPr lang="en-US" sz="3200" b="1" spc="54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trực</a:t>
              </a:r>
              <a:r>
                <a:rPr lang="en-US" sz="3200" b="1" spc="54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tuyến</a:t>
              </a:r>
              <a:r>
                <a:rPr lang="en-US" sz="3200" b="1" spc="54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:</a:t>
              </a:r>
              <a:r>
                <a:rPr lang="en-US" sz="3200" b="1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Kết</a:t>
              </a:r>
              <a:r>
                <a:rPr lang="en-US" sz="3200" b="1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nối</a:t>
              </a:r>
              <a:r>
                <a:rPr lang="en-US" sz="3200" b="1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với</a:t>
              </a:r>
              <a:r>
                <a:rPr lang="en-US" sz="3200" b="1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các</a:t>
              </a:r>
              <a:r>
                <a:rPr lang="en-US" sz="3200" b="1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cổng</a:t>
              </a:r>
              <a:r>
                <a:rPr lang="en-US" sz="3200" b="1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thanh</a:t>
              </a:r>
              <a:r>
                <a:rPr lang="en-US" sz="3200" b="1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toán</a:t>
              </a:r>
              <a:r>
                <a:rPr lang="en-US" sz="3200" b="1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phổ</a:t>
              </a:r>
              <a:r>
                <a:rPr lang="en-US" sz="3200" b="1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biến</a:t>
              </a:r>
              <a:r>
                <a:rPr lang="en-US" sz="3200" b="1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như</a:t>
              </a:r>
              <a:r>
                <a:rPr lang="en-US" sz="3200" b="1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Momo,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ZaloPay</a:t>
              </a:r>
              <a:r>
                <a:rPr lang="en-US" sz="3200" b="1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để</a:t>
              </a:r>
              <a:r>
                <a:rPr lang="en-US" sz="3200" b="1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tối</a:t>
              </a:r>
              <a:r>
                <a:rPr lang="en-US" sz="3200" b="1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ưu</a:t>
              </a:r>
              <a:r>
                <a:rPr lang="en-US" sz="3200" b="1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quy</a:t>
              </a:r>
              <a:r>
                <a:rPr lang="en-US" sz="3200" b="1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trình</a:t>
              </a:r>
              <a:r>
                <a:rPr lang="en-US" sz="3200" b="1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mua</a:t>
              </a:r>
              <a:r>
                <a:rPr lang="en-US" sz="3200" b="1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hàng</a:t>
              </a:r>
              <a:endParaRPr lang="en-US" sz="3200" b="1" spc="54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909712" y="2502803"/>
            <a:ext cx="15073488" cy="3402697"/>
            <a:chOff x="-423201" y="-152399"/>
            <a:chExt cx="22345562" cy="50442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922360" cy="4891899"/>
            </a:xfrm>
            <a:custGeom>
              <a:avLst/>
              <a:gdLst/>
              <a:ahLst/>
              <a:cxnLst/>
              <a:rect l="l" t="t" r="r" b="b"/>
              <a:pathLst>
                <a:path w="21922360" h="4891899">
                  <a:moveTo>
                    <a:pt x="34553" y="0"/>
                  </a:moveTo>
                  <a:lnTo>
                    <a:pt x="21887807" y="0"/>
                  </a:lnTo>
                  <a:cubicBezTo>
                    <a:pt x="21896970" y="0"/>
                    <a:pt x="21905759" y="3640"/>
                    <a:pt x="21912239" y="10120"/>
                  </a:cubicBezTo>
                  <a:cubicBezTo>
                    <a:pt x="21918719" y="16600"/>
                    <a:pt x="21922360" y="25389"/>
                    <a:pt x="21922360" y="34553"/>
                  </a:cubicBezTo>
                  <a:lnTo>
                    <a:pt x="21922360" y="4857346"/>
                  </a:lnTo>
                  <a:cubicBezTo>
                    <a:pt x="21922360" y="4876429"/>
                    <a:pt x="21906889" y="4891899"/>
                    <a:pt x="21887807" y="4891899"/>
                  </a:cubicBezTo>
                  <a:lnTo>
                    <a:pt x="34553" y="4891899"/>
                  </a:lnTo>
                  <a:cubicBezTo>
                    <a:pt x="15470" y="4891899"/>
                    <a:pt x="0" y="4876429"/>
                    <a:pt x="0" y="4857346"/>
                  </a:cubicBezTo>
                  <a:lnTo>
                    <a:pt x="0" y="34553"/>
                  </a:lnTo>
                  <a:cubicBezTo>
                    <a:pt x="0" y="15470"/>
                    <a:pt x="15470" y="0"/>
                    <a:pt x="34553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ysDot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-423201" y="-152399"/>
              <a:ext cx="22345562" cy="504429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5440"/>
                </a:lnSpc>
              </a:pPr>
              <a:r>
                <a:rPr lang="en-US" sz="3200" b="1" spc="54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Hệ</a:t>
              </a:r>
              <a:r>
                <a:rPr lang="en-US" sz="3200" b="1" spc="54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thống</a:t>
              </a:r>
              <a:r>
                <a:rPr lang="en-US" sz="3200" b="1" spc="54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người</a:t>
              </a:r>
              <a:r>
                <a:rPr lang="en-US" sz="3200" b="1" spc="54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dùng</a:t>
              </a:r>
              <a:r>
                <a:rPr lang="en-US" sz="3200" b="1" spc="54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:</a:t>
              </a:r>
              <a:r>
                <a:rPr lang="en-US" sz="3200" b="1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</a:p>
            <a:p>
              <a:pPr algn="l">
                <a:lnSpc>
                  <a:spcPts val="5440"/>
                </a:lnSpc>
              </a:pPr>
              <a:r>
                <a:rPr lang="en-US" sz="3200" b="1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Xây</a:t>
              </a:r>
              <a:r>
                <a:rPr lang="en-US" sz="3200" b="1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dựng</a:t>
              </a:r>
              <a:r>
                <a:rPr lang="en-US" sz="3200" b="1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chức</a:t>
              </a:r>
              <a:r>
                <a:rPr lang="en-US" sz="3200" b="1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năng</a:t>
              </a:r>
              <a:r>
                <a:rPr lang="en-US" sz="3200" b="1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Đăng</a:t>
              </a:r>
              <a:r>
                <a:rPr lang="en-US" sz="3200" b="1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ký</a:t>
              </a:r>
              <a:r>
                <a:rPr lang="en-US" sz="3200" b="1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/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Đăng</a:t>
              </a:r>
              <a:r>
                <a:rPr lang="en-US" sz="3200" b="1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nhập</a:t>
              </a:r>
              <a:r>
                <a:rPr lang="en-US" sz="3200" b="1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dành</a:t>
              </a:r>
              <a:r>
                <a:rPr lang="en-US" sz="3200" b="1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cho</a:t>
              </a:r>
              <a:r>
                <a:rPr lang="en-US" sz="3200" b="1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khách</a:t>
              </a:r>
              <a:r>
                <a:rPr lang="en-US" sz="3200" b="1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hang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để</a:t>
              </a:r>
              <a:r>
                <a:rPr lang="en-US" sz="3200" b="1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</a:t>
              </a:r>
            </a:p>
            <a:p>
              <a:pPr marL="690884" lvl="1" indent="-345442" algn="l">
                <a:lnSpc>
                  <a:spcPts val="5440"/>
                </a:lnSpc>
                <a:buFont typeface="Arial"/>
                <a:buChar char="•"/>
              </a:pPr>
              <a:r>
                <a:rPr lang="en-US" sz="3200" b="1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Lưu</a:t>
              </a:r>
              <a:r>
                <a:rPr lang="en-US" sz="3200" b="1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trữ</a:t>
              </a:r>
              <a:r>
                <a:rPr lang="en-US" sz="3200" b="1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thông</a:t>
              </a:r>
              <a:r>
                <a:rPr lang="en-US" sz="3200" b="1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tin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cá</a:t>
              </a:r>
              <a:r>
                <a:rPr lang="en-US" sz="3200" b="1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nhân</a:t>
              </a:r>
              <a:r>
                <a:rPr lang="en-US" sz="3200" b="1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và</a:t>
              </a:r>
              <a:r>
                <a:rPr lang="en-US" sz="3200" b="1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địa</a:t>
              </a:r>
              <a:r>
                <a:rPr lang="en-US" sz="3200" b="1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chỉ</a:t>
              </a:r>
              <a:r>
                <a:rPr lang="en-US" sz="3200" b="1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giao</a:t>
              </a:r>
              <a:r>
                <a:rPr lang="en-US" sz="3200" b="1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hàng</a:t>
              </a:r>
              <a:r>
                <a:rPr lang="en-US" sz="3200" b="1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tự</a:t>
              </a:r>
              <a:r>
                <a:rPr lang="en-US" sz="3200" b="1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động</a:t>
              </a:r>
              <a:endParaRPr lang="en-US" sz="3200" b="1" spc="54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690884" lvl="1" indent="-345442" algn="l">
                <a:lnSpc>
                  <a:spcPts val="5440"/>
                </a:lnSpc>
                <a:buFont typeface="Arial"/>
                <a:buChar char="•"/>
              </a:pPr>
              <a:r>
                <a:rPr lang="en-US" sz="3200" b="1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Theo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dõi</a:t>
              </a:r>
              <a:r>
                <a:rPr lang="en-US" sz="3200" b="1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lịch</a:t>
              </a:r>
              <a:r>
                <a:rPr lang="en-US" sz="3200" b="1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sử</a:t>
              </a:r>
              <a:r>
                <a:rPr lang="en-US" sz="3200" b="1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đơn</a:t>
              </a:r>
              <a:r>
                <a:rPr lang="en-US" sz="3200" b="1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hàng</a:t>
              </a:r>
              <a:r>
                <a:rPr lang="en-US" sz="3200" b="1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và</a:t>
              </a:r>
              <a:r>
                <a:rPr lang="en-US" sz="3200" b="1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tình</a:t>
              </a:r>
              <a:r>
                <a:rPr lang="en-US" sz="3200" b="1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trạng</a:t>
              </a:r>
              <a:r>
                <a:rPr lang="en-US" sz="3200" b="1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xử</a:t>
              </a:r>
              <a:r>
                <a:rPr lang="en-US" sz="3200" b="1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lý</a:t>
              </a:r>
              <a:r>
                <a:rPr lang="en-US" sz="3200" b="1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đơn</a:t>
              </a:r>
              <a:r>
                <a:rPr lang="en-US" sz="3200" b="1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hàng</a:t>
              </a:r>
              <a:endParaRPr lang="en-US" sz="3200" b="1" spc="54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794993" y="831849"/>
            <a:ext cx="12105100" cy="1111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499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6.2.  HƯỚNG PHÁT TRIỂN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333265" y="2808080"/>
            <a:ext cx="2747205" cy="2335420"/>
            <a:chOff x="0" y="-123825"/>
            <a:chExt cx="4072570" cy="3462122"/>
          </a:xfrm>
        </p:grpSpPr>
        <p:sp>
          <p:nvSpPr>
            <p:cNvPr id="10" name="Freeform 10"/>
            <p:cNvSpPr/>
            <p:nvPr/>
          </p:nvSpPr>
          <p:spPr>
            <a:xfrm>
              <a:off x="1" y="0"/>
              <a:ext cx="4072569" cy="3338297"/>
            </a:xfrm>
            <a:custGeom>
              <a:avLst/>
              <a:gdLst/>
              <a:ahLst/>
              <a:cxnLst/>
              <a:rect l="l" t="t" r="r" b="b"/>
              <a:pathLst>
                <a:path w="4072570" h="3338297">
                  <a:moveTo>
                    <a:pt x="185995" y="0"/>
                  </a:moveTo>
                  <a:lnTo>
                    <a:pt x="3886575" y="0"/>
                  </a:lnTo>
                  <a:cubicBezTo>
                    <a:pt x="3935904" y="0"/>
                    <a:pt x="3983212" y="19596"/>
                    <a:pt x="4018093" y="54477"/>
                  </a:cubicBezTo>
                  <a:cubicBezTo>
                    <a:pt x="4052974" y="89358"/>
                    <a:pt x="4072570" y="136666"/>
                    <a:pt x="4072570" y="185995"/>
                  </a:cubicBezTo>
                  <a:lnTo>
                    <a:pt x="4072570" y="3152302"/>
                  </a:lnTo>
                  <a:cubicBezTo>
                    <a:pt x="4072570" y="3255025"/>
                    <a:pt x="3989297" y="3338297"/>
                    <a:pt x="3886575" y="3338297"/>
                  </a:cubicBezTo>
                  <a:lnTo>
                    <a:pt x="185995" y="3338297"/>
                  </a:lnTo>
                  <a:cubicBezTo>
                    <a:pt x="136666" y="3338297"/>
                    <a:pt x="89358" y="3318702"/>
                    <a:pt x="54477" y="3283821"/>
                  </a:cubicBezTo>
                  <a:cubicBezTo>
                    <a:pt x="19596" y="3248940"/>
                    <a:pt x="0" y="3201631"/>
                    <a:pt x="0" y="3152302"/>
                  </a:cubicBezTo>
                  <a:lnTo>
                    <a:pt x="0" y="185995"/>
                  </a:lnTo>
                  <a:cubicBezTo>
                    <a:pt x="0" y="83273"/>
                    <a:pt x="83273" y="0"/>
                    <a:pt x="185995" y="0"/>
                  </a:cubicBezTo>
                  <a:close/>
                </a:path>
              </a:pathLst>
            </a:custGeom>
            <a:solidFill>
              <a:srgbClr val="DEFFBD"/>
            </a:solidFill>
            <a:ln cap="rnd">
              <a:noFill/>
              <a:prstDash val="sysDot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23825"/>
              <a:ext cx="4072570" cy="346212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4759"/>
                </a:lnSpc>
              </a:pPr>
              <a:r>
                <a:rPr lang="en-US" sz="2600" b="1" spc="47" dirty="0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HƯỚNG PHÁT TRIỂN</a:t>
              </a:r>
            </a:p>
          </p:txBody>
        </p:sp>
      </p:grpSp>
      <p:sp>
        <p:nvSpPr>
          <p:cNvPr id="12" name="Freeform 12"/>
          <p:cNvSpPr/>
          <p:nvPr/>
        </p:nvSpPr>
        <p:spPr>
          <a:xfrm rot="10714002" flipH="1" flipV="1">
            <a:off x="-819017" y="8217849"/>
            <a:ext cx="6086475" cy="2489922"/>
          </a:xfrm>
          <a:custGeom>
            <a:avLst/>
            <a:gdLst/>
            <a:ahLst/>
            <a:cxnLst/>
            <a:rect l="l" t="t" r="r" b="b"/>
            <a:pathLst>
              <a:path w="6086475" h="2489922">
                <a:moveTo>
                  <a:pt x="6086475" y="2489921"/>
                </a:moveTo>
                <a:lnTo>
                  <a:pt x="0" y="2489921"/>
                </a:lnTo>
                <a:lnTo>
                  <a:pt x="0" y="0"/>
                </a:lnTo>
                <a:lnTo>
                  <a:pt x="6086475" y="0"/>
                </a:lnTo>
                <a:lnTo>
                  <a:pt x="6086475" y="248992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054974" y="8799903"/>
            <a:ext cx="561052" cy="657872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 b="1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28</a:t>
            </a:r>
          </a:p>
        </p:txBody>
      </p:sp>
      <p:sp>
        <p:nvSpPr>
          <p:cNvPr id="14" name="Freeform 14"/>
          <p:cNvSpPr/>
          <p:nvPr/>
        </p:nvSpPr>
        <p:spPr>
          <a:xfrm rot="10714002" flipH="1" flipV="1">
            <a:off x="13560233" y="-1110252"/>
            <a:ext cx="6086475" cy="2489922"/>
          </a:xfrm>
          <a:custGeom>
            <a:avLst/>
            <a:gdLst/>
            <a:ahLst/>
            <a:cxnLst/>
            <a:rect l="l" t="t" r="r" b="b"/>
            <a:pathLst>
              <a:path w="6086475" h="2489922">
                <a:moveTo>
                  <a:pt x="6086475" y="2489922"/>
                </a:moveTo>
                <a:lnTo>
                  <a:pt x="0" y="2489922"/>
                </a:lnTo>
                <a:lnTo>
                  <a:pt x="0" y="0"/>
                </a:lnTo>
                <a:lnTo>
                  <a:pt x="6086475" y="0"/>
                </a:lnTo>
                <a:lnTo>
                  <a:pt x="6086475" y="24899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43285" y="3771900"/>
            <a:ext cx="11986444" cy="1971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65"/>
              </a:lnSpc>
            </a:pPr>
            <a:r>
              <a:rPr lang="en-US" sz="13865" b="1" dirty="0">
                <a:solidFill>
                  <a:srgbClr val="17320B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grpSp>
        <p:nvGrpSpPr>
          <p:cNvPr id="3" name="Group 3"/>
          <p:cNvGrpSpPr/>
          <p:nvPr/>
        </p:nvGrpSpPr>
        <p:grpSpPr>
          <a:xfrm rot="-3503507">
            <a:off x="-2356457" y="6564794"/>
            <a:ext cx="5968439" cy="2484763"/>
            <a:chOff x="0" y="0"/>
            <a:chExt cx="1571935" cy="6544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71935" cy="654423"/>
            </a:xfrm>
            <a:custGeom>
              <a:avLst/>
              <a:gdLst/>
              <a:ahLst/>
              <a:cxnLst/>
              <a:rect l="l" t="t" r="r" b="b"/>
              <a:pathLst>
                <a:path w="1571935" h="654423">
                  <a:moveTo>
                    <a:pt x="66154" y="0"/>
                  </a:moveTo>
                  <a:lnTo>
                    <a:pt x="1505780" y="0"/>
                  </a:lnTo>
                  <a:cubicBezTo>
                    <a:pt x="1523326" y="0"/>
                    <a:pt x="1540152" y="6970"/>
                    <a:pt x="1552558" y="19376"/>
                  </a:cubicBezTo>
                  <a:cubicBezTo>
                    <a:pt x="1564965" y="31782"/>
                    <a:pt x="1571935" y="48609"/>
                    <a:pt x="1571935" y="66154"/>
                  </a:cubicBezTo>
                  <a:lnTo>
                    <a:pt x="1571935" y="588269"/>
                  </a:lnTo>
                  <a:cubicBezTo>
                    <a:pt x="1571935" y="624805"/>
                    <a:pt x="1542316" y="654423"/>
                    <a:pt x="1505780" y="654423"/>
                  </a:cubicBezTo>
                  <a:lnTo>
                    <a:pt x="66154" y="654423"/>
                  </a:lnTo>
                  <a:cubicBezTo>
                    <a:pt x="29618" y="654423"/>
                    <a:pt x="0" y="624805"/>
                    <a:pt x="0" y="588269"/>
                  </a:cubicBezTo>
                  <a:lnTo>
                    <a:pt x="0" y="66154"/>
                  </a:lnTo>
                  <a:cubicBezTo>
                    <a:pt x="0" y="29618"/>
                    <a:pt x="29618" y="0"/>
                    <a:pt x="6615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33375"/>
              <a:ext cx="1571935" cy="987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3503507">
            <a:off x="14534855" y="113135"/>
            <a:ext cx="6145518" cy="2741564"/>
            <a:chOff x="0" y="0"/>
            <a:chExt cx="1618573" cy="7220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18573" cy="722058"/>
            </a:xfrm>
            <a:custGeom>
              <a:avLst/>
              <a:gdLst/>
              <a:ahLst/>
              <a:cxnLst/>
              <a:rect l="l" t="t" r="r" b="b"/>
              <a:pathLst>
                <a:path w="1618573" h="722058">
                  <a:moveTo>
                    <a:pt x="64248" y="0"/>
                  </a:moveTo>
                  <a:lnTo>
                    <a:pt x="1554325" y="0"/>
                  </a:lnTo>
                  <a:cubicBezTo>
                    <a:pt x="1571364" y="0"/>
                    <a:pt x="1587706" y="6769"/>
                    <a:pt x="1599755" y="18818"/>
                  </a:cubicBezTo>
                  <a:cubicBezTo>
                    <a:pt x="1611804" y="30867"/>
                    <a:pt x="1618573" y="47208"/>
                    <a:pt x="1618573" y="64248"/>
                  </a:cubicBezTo>
                  <a:lnTo>
                    <a:pt x="1618573" y="657810"/>
                  </a:lnTo>
                  <a:cubicBezTo>
                    <a:pt x="1618573" y="674850"/>
                    <a:pt x="1611804" y="691191"/>
                    <a:pt x="1599755" y="703240"/>
                  </a:cubicBezTo>
                  <a:cubicBezTo>
                    <a:pt x="1587706" y="715289"/>
                    <a:pt x="1571364" y="722058"/>
                    <a:pt x="1554325" y="722058"/>
                  </a:cubicBezTo>
                  <a:lnTo>
                    <a:pt x="64248" y="722058"/>
                  </a:lnTo>
                  <a:cubicBezTo>
                    <a:pt x="47208" y="722058"/>
                    <a:pt x="30867" y="715289"/>
                    <a:pt x="18818" y="703240"/>
                  </a:cubicBezTo>
                  <a:cubicBezTo>
                    <a:pt x="6769" y="691191"/>
                    <a:pt x="0" y="674850"/>
                    <a:pt x="0" y="657810"/>
                  </a:cubicBezTo>
                  <a:lnTo>
                    <a:pt x="0" y="64248"/>
                  </a:lnTo>
                  <a:cubicBezTo>
                    <a:pt x="0" y="47208"/>
                    <a:pt x="6769" y="30867"/>
                    <a:pt x="18818" y="18818"/>
                  </a:cubicBezTo>
                  <a:cubicBezTo>
                    <a:pt x="30867" y="6769"/>
                    <a:pt x="47208" y="0"/>
                    <a:pt x="64248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33375"/>
              <a:ext cx="1618573" cy="1055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10714002" flipH="1" flipV="1">
            <a:off x="13497442" y="-918739"/>
            <a:ext cx="6086475" cy="2489922"/>
          </a:xfrm>
          <a:custGeom>
            <a:avLst/>
            <a:gdLst/>
            <a:ahLst/>
            <a:cxnLst/>
            <a:rect l="l" t="t" r="r" b="b"/>
            <a:pathLst>
              <a:path w="6086475" h="2489922">
                <a:moveTo>
                  <a:pt x="6086475" y="2489922"/>
                </a:moveTo>
                <a:lnTo>
                  <a:pt x="0" y="2489922"/>
                </a:lnTo>
                <a:lnTo>
                  <a:pt x="0" y="0"/>
                </a:lnTo>
                <a:lnTo>
                  <a:pt x="6086475" y="0"/>
                </a:lnTo>
                <a:lnTo>
                  <a:pt x="6086475" y="24899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0714002" flipH="1" flipV="1">
            <a:off x="-404418" y="7721347"/>
            <a:ext cx="6086475" cy="2489922"/>
          </a:xfrm>
          <a:custGeom>
            <a:avLst/>
            <a:gdLst/>
            <a:ahLst/>
            <a:cxnLst/>
            <a:rect l="l" t="t" r="r" b="b"/>
            <a:pathLst>
              <a:path w="6086475" h="2489922">
                <a:moveTo>
                  <a:pt x="6086475" y="2489921"/>
                </a:moveTo>
                <a:lnTo>
                  <a:pt x="0" y="2489921"/>
                </a:lnTo>
                <a:lnTo>
                  <a:pt x="0" y="0"/>
                </a:lnTo>
                <a:lnTo>
                  <a:pt x="6086475" y="0"/>
                </a:lnTo>
                <a:lnTo>
                  <a:pt x="6086475" y="248992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E88AC7F7-0445-41B0-98AC-AF265F1BDFDC}"/>
              </a:ext>
            </a:extLst>
          </p:cNvPr>
          <p:cNvSpPr txBox="1"/>
          <p:nvPr/>
        </p:nvSpPr>
        <p:spPr>
          <a:xfrm>
            <a:off x="17054975" y="8799903"/>
            <a:ext cx="561051" cy="657872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 b="1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4347363" y="313584"/>
            <a:ext cx="18019653" cy="93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b="1" u="none" strike="noStrike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  LÝ DO CHỌN ĐỀ TÀI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259300" y="9475470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3</a:t>
            </a:r>
          </a:p>
        </p:txBody>
      </p:sp>
      <p:sp>
        <p:nvSpPr>
          <p:cNvPr id="4" name="Freeform 4"/>
          <p:cNvSpPr/>
          <p:nvPr/>
        </p:nvSpPr>
        <p:spPr>
          <a:xfrm>
            <a:off x="-601046" y="7027509"/>
            <a:ext cx="3259491" cy="3259491"/>
          </a:xfrm>
          <a:custGeom>
            <a:avLst/>
            <a:gdLst/>
            <a:ahLst/>
            <a:cxnLst/>
            <a:rect l="l" t="t" r="r" b="b"/>
            <a:pathLst>
              <a:path w="3259491" h="3259491">
                <a:moveTo>
                  <a:pt x="0" y="0"/>
                </a:moveTo>
                <a:lnTo>
                  <a:pt x="3259492" y="0"/>
                </a:lnTo>
                <a:lnTo>
                  <a:pt x="3259492" y="3259491"/>
                </a:lnTo>
                <a:lnTo>
                  <a:pt x="0" y="32594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5" name="Group 5"/>
          <p:cNvGrpSpPr/>
          <p:nvPr/>
        </p:nvGrpSpPr>
        <p:grpSpPr>
          <a:xfrm>
            <a:off x="1422448" y="1710617"/>
            <a:ext cx="15836852" cy="1971256"/>
            <a:chOff x="0" y="0"/>
            <a:chExt cx="23477203" cy="29222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477203" cy="2922271"/>
            </a:xfrm>
            <a:custGeom>
              <a:avLst/>
              <a:gdLst/>
              <a:ahLst/>
              <a:cxnLst/>
              <a:rect l="l" t="t" r="r" b="b"/>
              <a:pathLst>
                <a:path w="23477203" h="2922271">
                  <a:moveTo>
                    <a:pt x="32264" y="0"/>
                  </a:moveTo>
                  <a:lnTo>
                    <a:pt x="23444938" y="0"/>
                  </a:lnTo>
                  <a:cubicBezTo>
                    <a:pt x="23462757" y="0"/>
                    <a:pt x="23477203" y="14445"/>
                    <a:pt x="23477203" y="32264"/>
                  </a:cubicBezTo>
                  <a:lnTo>
                    <a:pt x="23477203" y="2890007"/>
                  </a:lnTo>
                  <a:cubicBezTo>
                    <a:pt x="23477203" y="2907826"/>
                    <a:pt x="23462757" y="2922271"/>
                    <a:pt x="23444938" y="2922271"/>
                  </a:cubicBezTo>
                  <a:lnTo>
                    <a:pt x="32264" y="2922271"/>
                  </a:lnTo>
                  <a:cubicBezTo>
                    <a:pt x="14445" y="2922271"/>
                    <a:pt x="0" y="2907826"/>
                    <a:pt x="0" y="2890007"/>
                  </a:cubicBezTo>
                  <a:lnTo>
                    <a:pt x="0" y="32264"/>
                  </a:lnTo>
                  <a:cubicBezTo>
                    <a:pt x="0" y="14445"/>
                    <a:pt x="14445" y="0"/>
                    <a:pt x="32264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ysDot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80975"/>
              <a:ext cx="23477203" cy="310324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6460"/>
                </a:lnSpc>
              </a:pPr>
              <a:r>
                <a:rPr lang="en-US" sz="3800" b="1" spc="64" dirty="0" err="1">
                  <a:latin typeface="Montserrat"/>
                  <a:ea typeface="Montserrat"/>
                  <a:cs typeface="Montserrat"/>
                  <a:sym typeface="Montserrat"/>
                </a:rPr>
                <a:t>Nhu</a:t>
              </a:r>
              <a:r>
                <a:rPr lang="en-US" sz="3800" b="1" spc="64" dirty="0"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latin typeface="Montserrat"/>
                  <a:ea typeface="Montserrat"/>
                  <a:cs typeface="Montserrat"/>
                  <a:sym typeface="Montserrat"/>
                </a:rPr>
                <a:t>cầu</a:t>
              </a:r>
              <a:r>
                <a:rPr lang="en-US" sz="3800" b="1" spc="64" dirty="0"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latin typeface="Montserrat"/>
                  <a:ea typeface="Montserrat"/>
                  <a:cs typeface="Montserrat"/>
                  <a:sym typeface="Montserrat"/>
                </a:rPr>
                <a:t>đặt</a:t>
              </a:r>
              <a:r>
                <a:rPr lang="en-US" sz="3800" b="1" spc="64" dirty="0"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latin typeface="Montserrat"/>
                  <a:ea typeface="Montserrat"/>
                  <a:cs typeface="Montserrat"/>
                  <a:sym typeface="Montserrat"/>
                </a:rPr>
                <a:t>bánh</a:t>
              </a:r>
              <a:r>
                <a:rPr lang="en-US" sz="3800" b="1" spc="64" dirty="0"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latin typeface="Montserrat"/>
                  <a:ea typeface="Montserrat"/>
                  <a:cs typeface="Montserrat"/>
                  <a:sym typeface="Montserrat"/>
                </a:rPr>
                <a:t>kem</a:t>
              </a:r>
              <a:r>
                <a:rPr lang="en-US" sz="3800" b="1" spc="64" dirty="0"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latin typeface="Montserrat"/>
                  <a:ea typeface="Montserrat"/>
                  <a:cs typeface="Montserrat"/>
                  <a:sym typeface="Montserrat"/>
                </a:rPr>
                <a:t>trực</a:t>
              </a:r>
              <a:r>
                <a:rPr lang="en-US" sz="3800" b="1" spc="64" dirty="0"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latin typeface="Montserrat"/>
                  <a:ea typeface="Montserrat"/>
                  <a:cs typeface="Montserrat"/>
                  <a:sym typeface="Montserrat"/>
                </a:rPr>
                <a:t>tuyến</a:t>
              </a:r>
              <a:r>
                <a:rPr lang="en-US" sz="3800" b="1" spc="64" dirty="0"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latin typeface="Montserrat"/>
                  <a:ea typeface="Montserrat"/>
                  <a:cs typeface="Montserrat"/>
                  <a:sym typeface="Montserrat"/>
                </a:rPr>
                <a:t>cho</a:t>
              </a:r>
              <a:r>
                <a:rPr lang="en-US" sz="3800" b="1" spc="64" dirty="0"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latin typeface="Montserrat"/>
                  <a:ea typeface="Montserrat"/>
                  <a:cs typeface="Montserrat"/>
                  <a:sym typeface="Montserrat"/>
                </a:rPr>
                <a:t>các</a:t>
              </a:r>
              <a:r>
                <a:rPr lang="en-US" sz="3800" b="1" spc="64" dirty="0"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latin typeface="Montserrat"/>
                  <a:ea typeface="Montserrat"/>
                  <a:cs typeface="Montserrat"/>
                  <a:sym typeface="Montserrat"/>
                </a:rPr>
                <a:t>dịp</a:t>
              </a:r>
              <a:r>
                <a:rPr lang="en-US" sz="3800" b="1" spc="64" dirty="0"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latin typeface="Montserrat"/>
                  <a:ea typeface="Montserrat"/>
                  <a:cs typeface="Montserrat"/>
                  <a:sym typeface="Montserrat"/>
                </a:rPr>
                <a:t>lễ</a:t>
              </a:r>
              <a:r>
                <a:rPr lang="en-US" sz="3800" b="1" spc="64" dirty="0">
                  <a:latin typeface="Montserrat"/>
                  <a:ea typeface="Montserrat"/>
                  <a:cs typeface="Montserrat"/>
                  <a:sym typeface="Montserrat"/>
                </a:rPr>
                <a:t>, </a:t>
              </a:r>
              <a:r>
                <a:rPr lang="en-US" sz="3800" b="1" spc="64" dirty="0" err="1">
                  <a:latin typeface="Montserrat"/>
                  <a:ea typeface="Montserrat"/>
                  <a:cs typeface="Montserrat"/>
                  <a:sym typeface="Montserrat"/>
                </a:rPr>
                <a:t>kỷ</a:t>
              </a:r>
              <a:r>
                <a:rPr lang="en-US" sz="3800" b="1" spc="64" dirty="0"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latin typeface="Montserrat"/>
                  <a:ea typeface="Montserrat"/>
                  <a:cs typeface="Montserrat"/>
                  <a:sym typeface="Montserrat"/>
                </a:rPr>
                <a:t>niệm</a:t>
              </a:r>
              <a:r>
                <a:rPr lang="en-US" sz="3800" b="1" spc="64" dirty="0"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latin typeface="Montserrat"/>
                  <a:ea typeface="Montserrat"/>
                  <a:cs typeface="Montserrat"/>
                  <a:sym typeface="Montserrat"/>
                </a:rPr>
                <a:t>ngày</a:t>
              </a:r>
              <a:r>
                <a:rPr lang="en-US" sz="3800" b="1" spc="64" dirty="0"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latin typeface="Montserrat"/>
                  <a:ea typeface="Montserrat"/>
                  <a:cs typeface="Montserrat"/>
                  <a:sym typeface="Montserrat"/>
                </a:rPr>
                <a:t>càng</a:t>
              </a:r>
              <a:r>
                <a:rPr lang="en-US" sz="3800" b="1" spc="64" dirty="0"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latin typeface="Montserrat"/>
                  <a:ea typeface="Montserrat"/>
                  <a:cs typeface="Montserrat"/>
                  <a:sym typeface="Montserrat"/>
                </a:rPr>
                <a:t>tăng</a:t>
              </a:r>
              <a:r>
                <a:rPr lang="en-US" sz="3800" b="1" spc="64" dirty="0"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latin typeface="Montserrat"/>
                  <a:ea typeface="Montserrat"/>
                  <a:cs typeface="Montserrat"/>
                  <a:sym typeface="Montserrat"/>
                </a:rPr>
                <a:t>cao</a:t>
              </a:r>
              <a:endParaRPr lang="en-US" sz="3800" b="1" spc="64" dirty="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22448" y="3950319"/>
            <a:ext cx="15836852" cy="2528176"/>
            <a:chOff x="0" y="-180975"/>
            <a:chExt cx="23477203" cy="37478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477203" cy="3566898"/>
            </a:xfrm>
            <a:custGeom>
              <a:avLst/>
              <a:gdLst/>
              <a:ahLst/>
              <a:cxnLst/>
              <a:rect l="l" t="t" r="r" b="b"/>
              <a:pathLst>
                <a:path w="23477203" h="3566898">
                  <a:moveTo>
                    <a:pt x="32264" y="0"/>
                  </a:moveTo>
                  <a:lnTo>
                    <a:pt x="23444938" y="0"/>
                  </a:lnTo>
                  <a:cubicBezTo>
                    <a:pt x="23462757" y="0"/>
                    <a:pt x="23477203" y="14445"/>
                    <a:pt x="23477203" y="32264"/>
                  </a:cubicBezTo>
                  <a:lnTo>
                    <a:pt x="23477203" y="3534634"/>
                  </a:lnTo>
                  <a:cubicBezTo>
                    <a:pt x="23477203" y="3552453"/>
                    <a:pt x="23462757" y="3566898"/>
                    <a:pt x="23444938" y="3566898"/>
                  </a:cubicBezTo>
                  <a:lnTo>
                    <a:pt x="32264" y="3566898"/>
                  </a:lnTo>
                  <a:cubicBezTo>
                    <a:pt x="14445" y="3566898"/>
                    <a:pt x="0" y="3552453"/>
                    <a:pt x="0" y="3534634"/>
                  </a:cubicBezTo>
                  <a:lnTo>
                    <a:pt x="0" y="32264"/>
                  </a:lnTo>
                  <a:cubicBezTo>
                    <a:pt x="0" y="14445"/>
                    <a:pt x="14445" y="0"/>
                    <a:pt x="32264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ysDot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180975"/>
              <a:ext cx="23477203" cy="374787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6460"/>
                </a:lnSpc>
              </a:pP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Nhiều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cửa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hàng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vẫn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hoạt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động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theo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hình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thức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truyền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thống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,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thiếu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hệ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thống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quản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lý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khoa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học</a:t>
              </a:r>
              <a:endParaRPr lang="en-US" sz="3800" b="1" spc="64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22449" y="6746942"/>
            <a:ext cx="15836852" cy="2135944"/>
            <a:chOff x="-97373" y="-180975"/>
            <a:chExt cx="23477203" cy="3166411"/>
          </a:xfrm>
        </p:grpSpPr>
        <p:sp>
          <p:nvSpPr>
            <p:cNvPr id="12" name="Freeform 12"/>
            <p:cNvSpPr/>
            <p:nvPr/>
          </p:nvSpPr>
          <p:spPr>
            <a:xfrm>
              <a:off x="-97373" y="0"/>
              <a:ext cx="23477203" cy="2985436"/>
            </a:xfrm>
            <a:custGeom>
              <a:avLst/>
              <a:gdLst/>
              <a:ahLst/>
              <a:cxnLst/>
              <a:rect l="l" t="t" r="r" b="b"/>
              <a:pathLst>
                <a:path w="23379829" h="2985436">
                  <a:moveTo>
                    <a:pt x="32399" y="0"/>
                  </a:moveTo>
                  <a:lnTo>
                    <a:pt x="23347431" y="0"/>
                  </a:lnTo>
                  <a:cubicBezTo>
                    <a:pt x="23365323" y="0"/>
                    <a:pt x="23379829" y="14505"/>
                    <a:pt x="23379829" y="32399"/>
                  </a:cubicBezTo>
                  <a:lnTo>
                    <a:pt x="23379829" y="2953037"/>
                  </a:lnTo>
                  <a:cubicBezTo>
                    <a:pt x="23379829" y="2961630"/>
                    <a:pt x="23376415" y="2969871"/>
                    <a:pt x="23370339" y="2975947"/>
                  </a:cubicBezTo>
                  <a:cubicBezTo>
                    <a:pt x="23364264" y="2982023"/>
                    <a:pt x="23356022" y="2985436"/>
                    <a:pt x="23347431" y="2985436"/>
                  </a:cubicBezTo>
                  <a:lnTo>
                    <a:pt x="32399" y="2985436"/>
                  </a:lnTo>
                  <a:cubicBezTo>
                    <a:pt x="23806" y="2985436"/>
                    <a:pt x="15565" y="2982023"/>
                    <a:pt x="9489" y="2975947"/>
                  </a:cubicBezTo>
                  <a:cubicBezTo>
                    <a:pt x="3413" y="2969871"/>
                    <a:pt x="0" y="2961630"/>
                    <a:pt x="0" y="2953037"/>
                  </a:cubicBezTo>
                  <a:lnTo>
                    <a:pt x="0" y="32399"/>
                  </a:lnTo>
                  <a:cubicBezTo>
                    <a:pt x="0" y="14505"/>
                    <a:pt x="14505" y="0"/>
                    <a:pt x="32399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ysDot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180975"/>
              <a:ext cx="23379829" cy="316641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6460"/>
                </a:lnSpc>
              </a:pP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Vận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dụng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kiến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thức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2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năm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học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ở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các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học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phần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Thiết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kế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web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và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Cơ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sở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dữ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liệu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vào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thực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tiễn</a:t>
              </a:r>
              <a:endParaRPr lang="en-US" sz="3800" b="1" spc="64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4" name="Freeform 14"/>
          <p:cNvSpPr/>
          <p:nvPr/>
        </p:nvSpPr>
        <p:spPr>
          <a:xfrm flipH="1" flipV="1">
            <a:off x="15895233" y="0"/>
            <a:ext cx="2728134" cy="2728134"/>
          </a:xfrm>
          <a:custGeom>
            <a:avLst/>
            <a:gdLst/>
            <a:ahLst/>
            <a:cxnLst/>
            <a:rect l="l" t="t" r="r" b="b"/>
            <a:pathLst>
              <a:path w="2728134" h="2728134">
                <a:moveTo>
                  <a:pt x="2728134" y="2728134"/>
                </a:moveTo>
                <a:lnTo>
                  <a:pt x="0" y="2728134"/>
                </a:lnTo>
                <a:lnTo>
                  <a:pt x="0" y="0"/>
                </a:lnTo>
                <a:lnTo>
                  <a:pt x="2728134" y="0"/>
                </a:lnTo>
                <a:lnTo>
                  <a:pt x="2728134" y="272813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628737" y="7153909"/>
            <a:ext cx="7357983" cy="2601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 spc="184" dirty="0" err="1">
                <a:latin typeface="Montserrat"/>
                <a:ea typeface="Montserrat"/>
                <a:cs typeface="Montserrat"/>
                <a:sym typeface="Montserrat"/>
              </a:rPr>
              <a:t>Sinh</a:t>
            </a:r>
            <a:r>
              <a:rPr lang="en-US" sz="3699" spc="184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99" spc="184" dirty="0" err="1">
                <a:latin typeface="Montserrat"/>
                <a:ea typeface="Montserrat"/>
                <a:cs typeface="Montserrat"/>
                <a:sym typeface="Montserrat"/>
              </a:rPr>
              <a:t>viên</a:t>
            </a:r>
            <a:r>
              <a:rPr lang="en-US" sz="3699" spc="184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99" spc="184" dirty="0" err="1">
                <a:latin typeface="Montserrat"/>
                <a:ea typeface="Montserrat"/>
                <a:cs typeface="Montserrat"/>
                <a:sym typeface="Montserrat"/>
              </a:rPr>
              <a:t>thực</a:t>
            </a:r>
            <a:r>
              <a:rPr lang="en-US" sz="3699" spc="184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99" spc="184" dirty="0" err="1">
                <a:latin typeface="Montserrat"/>
                <a:ea typeface="Montserrat"/>
                <a:cs typeface="Montserrat"/>
                <a:sym typeface="Montserrat"/>
              </a:rPr>
              <a:t>hiện</a:t>
            </a:r>
            <a:r>
              <a:rPr lang="en-US" sz="3699" spc="184" dirty="0">
                <a:latin typeface="Montserrat"/>
                <a:ea typeface="Montserrat"/>
                <a:cs typeface="Montserrat"/>
                <a:sym typeface="Montserrat"/>
              </a:rPr>
              <a:t>: </a:t>
            </a:r>
          </a:p>
          <a:p>
            <a:pPr algn="l">
              <a:lnSpc>
                <a:spcPts val="5179"/>
              </a:lnSpc>
            </a:pPr>
            <a:r>
              <a:rPr lang="en-US" sz="3699" spc="184" dirty="0" err="1">
                <a:latin typeface="Montserrat"/>
                <a:ea typeface="Montserrat"/>
                <a:cs typeface="Montserrat"/>
                <a:sym typeface="Montserrat"/>
              </a:rPr>
              <a:t>Họ</a:t>
            </a:r>
            <a:r>
              <a:rPr lang="en-US" sz="3699" spc="184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99" spc="184" dirty="0" err="1">
                <a:latin typeface="Montserrat"/>
                <a:ea typeface="Montserrat"/>
                <a:cs typeface="Montserrat"/>
                <a:sym typeface="Montserrat"/>
              </a:rPr>
              <a:t>và</a:t>
            </a:r>
            <a:r>
              <a:rPr lang="en-US" sz="3699" spc="184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99" spc="184" dirty="0" err="1">
                <a:latin typeface="Montserrat"/>
                <a:ea typeface="Montserrat"/>
                <a:cs typeface="Montserrat"/>
                <a:sym typeface="Montserrat"/>
              </a:rPr>
              <a:t>Tên</a:t>
            </a:r>
            <a:r>
              <a:rPr lang="en-US" sz="3699" spc="184" dirty="0"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3699" spc="184" dirty="0" err="1">
                <a:latin typeface="Montserrat"/>
                <a:ea typeface="Montserrat"/>
                <a:cs typeface="Montserrat"/>
                <a:sym typeface="Montserrat"/>
              </a:rPr>
              <a:t>Phạm</a:t>
            </a:r>
            <a:r>
              <a:rPr lang="en-US" sz="3699" spc="184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99" spc="184" dirty="0" err="1">
                <a:latin typeface="Montserrat"/>
                <a:ea typeface="Montserrat"/>
                <a:cs typeface="Montserrat"/>
                <a:sym typeface="Montserrat"/>
              </a:rPr>
              <a:t>Thị</a:t>
            </a:r>
            <a:r>
              <a:rPr lang="en-US" sz="3699" spc="184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99" spc="184" dirty="0" err="1">
                <a:latin typeface="Montserrat"/>
                <a:ea typeface="Montserrat"/>
                <a:cs typeface="Montserrat"/>
                <a:sym typeface="Montserrat"/>
              </a:rPr>
              <a:t>Như</a:t>
            </a:r>
            <a:r>
              <a:rPr lang="en-US" sz="3699" spc="184" dirty="0">
                <a:latin typeface="Montserrat"/>
                <a:ea typeface="Montserrat"/>
                <a:cs typeface="Montserrat"/>
                <a:sym typeface="Montserrat"/>
              </a:rPr>
              <a:t> Ý </a:t>
            </a:r>
          </a:p>
          <a:p>
            <a:pPr algn="l">
              <a:lnSpc>
                <a:spcPts val="5179"/>
              </a:lnSpc>
            </a:pPr>
            <a:r>
              <a:rPr lang="en-US" sz="3699" spc="184" dirty="0">
                <a:latin typeface="Montserrat"/>
                <a:ea typeface="Montserrat"/>
                <a:cs typeface="Montserrat"/>
                <a:sym typeface="Montserrat"/>
              </a:rPr>
              <a:t>MSSV: 110123205</a:t>
            </a:r>
          </a:p>
          <a:p>
            <a:pPr algn="l">
              <a:lnSpc>
                <a:spcPts val="5179"/>
              </a:lnSpc>
            </a:pPr>
            <a:r>
              <a:rPr lang="en-US" sz="3699" spc="184" dirty="0" err="1">
                <a:latin typeface="Montserrat"/>
                <a:ea typeface="Montserrat"/>
                <a:cs typeface="Montserrat"/>
                <a:sym typeface="Montserrat"/>
              </a:rPr>
              <a:t>Lớp</a:t>
            </a:r>
            <a:r>
              <a:rPr lang="en-US" sz="3699" spc="184" dirty="0">
                <a:latin typeface="Montserrat"/>
                <a:ea typeface="Montserrat"/>
                <a:cs typeface="Montserrat"/>
                <a:sym typeface="Montserrat"/>
              </a:rPr>
              <a:t>: DA23TTD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0" y="2942282"/>
            <a:ext cx="18182398" cy="214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79"/>
              </a:lnSpc>
            </a:pPr>
            <a:r>
              <a:rPr lang="en-US" sz="6000" b="1" dirty="0">
                <a:latin typeface="Montserrat Bold"/>
                <a:ea typeface="Montserrat Bold"/>
                <a:cs typeface="Montserrat Bold"/>
                <a:sym typeface="Montserrat Bold"/>
              </a:rPr>
              <a:t> XÂY DỰNG WEBSITE QUẢN LÝ VÀ ĐẶT MUA BÁNH KEM TRỰC TUYẾN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056578" y="9182100"/>
            <a:ext cx="557845" cy="657872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30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193945" y="5594677"/>
            <a:ext cx="9900109" cy="695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GVHD: ThS. Nguyễn Ngọc Đan Thanh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160664" y="1571778"/>
            <a:ext cx="7861069" cy="844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ĐỒ ÁN CƠ SỞ NGÀNH</a:t>
            </a:r>
          </a:p>
        </p:txBody>
      </p:sp>
      <p:grpSp>
        <p:nvGrpSpPr>
          <p:cNvPr id="7" name="Group 7"/>
          <p:cNvGrpSpPr/>
          <p:nvPr/>
        </p:nvGrpSpPr>
        <p:grpSpPr>
          <a:xfrm rot="7746480">
            <a:off x="15726007" y="-4087828"/>
            <a:ext cx="3957035" cy="8599048"/>
            <a:chOff x="0" y="0"/>
            <a:chExt cx="1042182" cy="226477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42182" cy="2264770"/>
            </a:xfrm>
            <a:custGeom>
              <a:avLst/>
              <a:gdLst/>
              <a:ahLst/>
              <a:cxnLst/>
              <a:rect l="l" t="t" r="r" b="b"/>
              <a:pathLst>
                <a:path w="1042182" h="2264770">
                  <a:moveTo>
                    <a:pt x="99781" y="0"/>
                  </a:moveTo>
                  <a:lnTo>
                    <a:pt x="942401" y="0"/>
                  </a:lnTo>
                  <a:cubicBezTo>
                    <a:pt x="997508" y="0"/>
                    <a:pt x="1042182" y="44674"/>
                    <a:pt x="1042182" y="99781"/>
                  </a:cubicBezTo>
                  <a:lnTo>
                    <a:pt x="1042182" y="2164988"/>
                  </a:lnTo>
                  <a:cubicBezTo>
                    <a:pt x="1042182" y="2220096"/>
                    <a:pt x="997508" y="2264770"/>
                    <a:pt x="942401" y="2264770"/>
                  </a:cubicBezTo>
                  <a:lnTo>
                    <a:pt x="99781" y="2264770"/>
                  </a:lnTo>
                  <a:cubicBezTo>
                    <a:pt x="44674" y="2264770"/>
                    <a:pt x="0" y="2220096"/>
                    <a:pt x="0" y="2164988"/>
                  </a:cubicBezTo>
                  <a:lnTo>
                    <a:pt x="0" y="99781"/>
                  </a:lnTo>
                  <a:cubicBezTo>
                    <a:pt x="0" y="44674"/>
                    <a:pt x="44674" y="0"/>
                    <a:pt x="99781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33375"/>
              <a:ext cx="1042182" cy="2598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flipH="1" flipV="1">
            <a:off x="12342124" y="-216261"/>
            <a:ext cx="6086475" cy="2489922"/>
          </a:xfrm>
          <a:custGeom>
            <a:avLst/>
            <a:gdLst/>
            <a:ahLst/>
            <a:cxnLst/>
            <a:rect l="l" t="t" r="r" b="b"/>
            <a:pathLst>
              <a:path w="6086475" h="2489922">
                <a:moveTo>
                  <a:pt x="6086475" y="2489922"/>
                </a:moveTo>
                <a:lnTo>
                  <a:pt x="0" y="2489922"/>
                </a:lnTo>
                <a:lnTo>
                  <a:pt x="0" y="0"/>
                </a:lnTo>
                <a:lnTo>
                  <a:pt x="6086475" y="0"/>
                </a:lnTo>
                <a:lnTo>
                  <a:pt x="6086475" y="24899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2700000">
            <a:off x="-3484357" y="7369023"/>
            <a:ext cx="8101900" cy="3702724"/>
            <a:chOff x="0" y="0"/>
            <a:chExt cx="2133834" cy="9752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0" y="5820703"/>
            <a:ext cx="4466297" cy="4466297"/>
          </a:xfrm>
          <a:custGeom>
            <a:avLst/>
            <a:gdLst/>
            <a:ahLst/>
            <a:cxnLst/>
            <a:rect l="l" t="t" r="r" b="b"/>
            <a:pathLst>
              <a:path w="4466297" h="4466297">
                <a:moveTo>
                  <a:pt x="0" y="0"/>
                </a:moveTo>
                <a:lnTo>
                  <a:pt x="4466297" y="0"/>
                </a:lnTo>
                <a:lnTo>
                  <a:pt x="4466297" y="4466297"/>
                </a:lnTo>
                <a:lnTo>
                  <a:pt x="0" y="446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7823" y="812767"/>
            <a:ext cx="16990818" cy="73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99"/>
              </a:lnSpc>
            </a:pPr>
            <a:r>
              <a:rPr lang="en-US" sz="5499" b="1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 MỤC TIÊU NGHIÊN CỨU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259300" y="9484995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4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887601" y="2383107"/>
            <a:ext cx="14652040" cy="1961038"/>
            <a:chOff x="0" y="0"/>
            <a:chExt cx="21720789" cy="290712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720789" cy="2907123"/>
            </a:xfrm>
            <a:custGeom>
              <a:avLst/>
              <a:gdLst/>
              <a:ahLst/>
              <a:cxnLst/>
              <a:rect l="l" t="t" r="r" b="b"/>
              <a:pathLst>
                <a:path w="21720789" h="2907123">
                  <a:moveTo>
                    <a:pt x="34873" y="0"/>
                  </a:moveTo>
                  <a:lnTo>
                    <a:pt x="21685915" y="0"/>
                  </a:lnTo>
                  <a:cubicBezTo>
                    <a:pt x="21705176" y="0"/>
                    <a:pt x="21720789" y="15613"/>
                    <a:pt x="21720789" y="34873"/>
                  </a:cubicBezTo>
                  <a:lnTo>
                    <a:pt x="21720789" y="2872250"/>
                  </a:lnTo>
                  <a:cubicBezTo>
                    <a:pt x="21720789" y="2881499"/>
                    <a:pt x="21717115" y="2890369"/>
                    <a:pt x="21710576" y="2896909"/>
                  </a:cubicBezTo>
                  <a:cubicBezTo>
                    <a:pt x="21704035" y="2903449"/>
                    <a:pt x="21695164" y="2907123"/>
                    <a:pt x="21685915" y="2907123"/>
                  </a:cubicBezTo>
                  <a:lnTo>
                    <a:pt x="34873" y="2907123"/>
                  </a:lnTo>
                  <a:cubicBezTo>
                    <a:pt x="25624" y="2907123"/>
                    <a:pt x="16754" y="2903449"/>
                    <a:pt x="10214" y="2896909"/>
                  </a:cubicBezTo>
                  <a:cubicBezTo>
                    <a:pt x="3674" y="2890369"/>
                    <a:pt x="0" y="2881499"/>
                    <a:pt x="0" y="2872250"/>
                  </a:cubicBezTo>
                  <a:lnTo>
                    <a:pt x="0" y="34873"/>
                  </a:lnTo>
                  <a:cubicBezTo>
                    <a:pt x="0" y="25624"/>
                    <a:pt x="3674" y="16754"/>
                    <a:pt x="10214" y="10214"/>
                  </a:cubicBezTo>
                  <a:cubicBezTo>
                    <a:pt x="16754" y="3674"/>
                    <a:pt x="25624" y="0"/>
                    <a:pt x="34873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ysDot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180975"/>
              <a:ext cx="21720789" cy="308809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6460"/>
                </a:lnSpc>
              </a:pP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Xây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dựng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website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hỗ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trợ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đặt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bánh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trực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tuyến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tiện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lợi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cho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khách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hàng</a:t>
              </a:r>
              <a:endParaRPr lang="en-US" sz="3800" b="1" spc="64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-380697" y="6650848"/>
            <a:ext cx="3682348" cy="3682348"/>
          </a:xfrm>
          <a:custGeom>
            <a:avLst/>
            <a:gdLst/>
            <a:ahLst/>
            <a:cxnLst/>
            <a:rect l="l" t="t" r="r" b="b"/>
            <a:pathLst>
              <a:path w="3682348" h="3682348">
                <a:moveTo>
                  <a:pt x="0" y="0"/>
                </a:moveTo>
                <a:lnTo>
                  <a:pt x="3682348" y="0"/>
                </a:lnTo>
                <a:lnTo>
                  <a:pt x="3682348" y="3682349"/>
                </a:lnTo>
                <a:lnTo>
                  <a:pt x="0" y="3682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 flipH="1" flipV="1">
            <a:off x="15904893" y="-325707"/>
            <a:ext cx="2708813" cy="2708813"/>
          </a:xfrm>
          <a:custGeom>
            <a:avLst/>
            <a:gdLst/>
            <a:ahLst/>
            <a:cxnLst/>
            <a:rect l="l" t="t" r="r" b="b"/>
            <a:pathLst>
              <a:path w="2708813" h="2708813">
                <a:moveTo>
                  <a:pt x="2708814" y="2708814"/>
                </a:moveTo>
                <a:lnTo>
                  <a:pt x="0" y="2708814"/>
                </a:lnTo>
                <a:lnTo>
                  <a:pt x="0" y="0"/>
                </a:lnTo>
                <a:lnTo>
                  <a:pt x="2708814" y="0"/>
                </a:lnTo>
                <a:lnTo>
                  <a:pt x="2708814" y="270881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9" name="Group 9"/>
          <p:cNvGrpSpPr/>
          <p:nvPr/>
        </p:nvGrpSpPr>
        <p:grpSpPr>
          <a:xfrm>
            <a:off x="1887601" y="4892885"/>
            <a:ext cx="15934205" cy="1398643"/>
            <a:chOff x="0" y="0"/>
            <a:chExt cx="23621524" cy="207340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621524" cy="2073406"/>
            </a:xfrm>
            <a:custGeom>
              <a:avLst/>
              <a:gdLst/>
              <a:ahLst/>
              <a:cxnLst/>
              <a:rect l="l" t="t" r="r" b="b"/>
              <a:pathLst>
                <a:path w="23621524" h="2073406">
                  <a:moveTo>
                    <a:pt x="32067" y="0"/>
                  </a:moveTo>
                  <a:lnTo>
                    <a:pt x="23589456" y="0"/>
                  </a:lnTo>
                  <a:cubicBezTo>
                    <a:pt x="23607167" y="0"/>
                    <a:pt x="23621524" y="14357"/>
                    <a:pt x="23621524" y="32067"/>
                  </a:cubicBezTo>
                  <a:lnTo>
                    <a:pt x="23621524" y="2041339"/>
                  </a:lnTo>
                  <a:cubicBezTo>
                    <a:pt x="23621524" y="2049844"/>
                    <a:pt x="23618146" y="2058000"/>
                    <a:pt x="23612132" y="2064014"/>
                  </a:cubicBezTo>
                  <a:cubicBezTo>
                    <a:pt x="23606117" y="2070028"/>
                    <a:pt x="23597961" y="2073406"/>
                    <a:pt x="23589456" y="2073406"/>
                  </a:cubicBezTo>
                  <a:lnTo>
                    <a:pt x="32067" y="2073406"/>
                  </a:lnTo>
                  <a:cubicBezTo>
                    <a:pt x="23563" y="2073406"/>
                    <a:pt x="15406" y="2070028"/>
                    <a:pt x="9392" y="2064014"/>
                  </a:cubicBezTo>
                  <a:cubicBezTo>
                    <a:pt x="3379" y="2058000"/>
                    <a:pt x="0" y="2049844"/>
                    <a:pt x="0" y="2041339"/>
                  </a:cubicBezTo>
                  <a:lnTo>
                    <a:pt x="0" y="32067"/>
                  </a:lnTo>
                  <a:cubicBezTo>
                    <a:pt x="0" y="23563"/>
                    <a:pt x="3379" y="15406"/>
                    <a:pt x="9392" y="9392"/>
                  </a:cubicBezTo>
                  <a:cubicBezTo>
                    <a:pt x="15406" y="3379"/>
                    <a:pt x="23563" y="0"/>
                    <a:pt x="32067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ysDot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80975"/>
              <a:ext cx="23621524" cy="225438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6460"/>
                </a:lnSpc>
              </a:pP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Hỗ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trợ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chủ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cửa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hàng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quản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lý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sản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phẩm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và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đơn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hàng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khoa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học</a:t>
              </a:r>
              <a:endParaRPr lang="en-US" sz="3800" b="1" spc="64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887601" y="6878369"/>
            <a:ext cx="13096581" cy="1398172"/>
            <a:chOff x="0" y="0"/>
            <a:chExt cx="19414913" cy="207270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414913" cy="2072707"/>
            </a:xfrm>
            <a:custGeom>
              <a:avLst/>
              <a:gdLst/>
              <a:ahLst/>
              <a:cxnLst/>
              <a:rect l="l" t="t" r="r" b="b"/>
              <a:pathLst>
                <a:path w="19414913" h="2072707">
                  <a:moveTo>
                    <a:pt x="39015" y="0"/>
                  </a:moveTo>
                  <a:lnTo>
                    <a:pt x="19375898" y="0"/>
                  </a:lnTo>
                  <a:cubicBezTo>
                    <a:pt x="19386245" y="0"/>
                    <a:pt x="19396168" y="4111"/>
                    <a:pt x="19403485" y="11427"/>
                  </a:cubicBezTo>
                  <a:cubicBezTo>
                    <a:pt x="19410803" y="18744"/>
                    <a:pt x="19414913" y="28668"/>
                    <a:pt x="19414913" y="39015"/>
                  </a:cubicBezTo>
                  <a:lnTo>
                    <a:pt x="19414913" y="2033692"/>
                  </a:lnTo>
                  <a:cubicBezTo>
                    <a:pt x="19414913" y="2044039"/>
                    <a:pt x="19410803" y="2053963"/>
                    <a:pt x="19403485" y="2061280"/>
                  </a:cubicBezTo>
                  <a:cubicBezTo>
                    <a:pt x="19396168" y="2068597"/>
                    <a:pt x="19386245" y="2072707"/>
                    <a:pt x="19375898" y="2072707"/>
                  </a:cubicBezTo>
                  <a:lnTo>
                    <a:pt x="39015" y="2072707"/>
                  </a:lnTo>
                  <a:cubicBezTo>
                    <a:pt x="17468" y="2072707"/>
                    <a:pt x="0" y="2055239"/>
                    <a:pt x="0" y="2033692"/>
                  </a:cubicBezTo>
                  <a:lnTo>
                    <a:pt x="0" y="39015"/>
                  </a:lnTo>
                  <a:cubicBezTo>
                    <a:pt x="0" y="28668"/>
                    <a:pt x="4111" y="18744"/>
                    <a:pt x="11427" y="11427"/>
                  </a:cubicBezTo>
                  <a:cubicBezTo>
                    <a:pt x="18744" y="4111"/>
                    <a:pt x="28668" y="0"/>
                    <a:pt x="39015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ysDot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80975"/>
              <a:ext cx="19414913" cy="225368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6460"/>
                </a:lnSpc>
              </a:pP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Vận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dụng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HTML, CSS, Bootstrap, PHP </a:t>
              </a:r>
              <a:r>
                <a:rPr lang="en-US" sz="3800" b="1" spc="6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và</a:t>
              </a:r>
              <a:r>
                <a:rPr lang="en-US" sz="3800" b="1" spc="6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MySQL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-3358328" y="7154730"/>
            <a:ext cx="8101900" cy="3474553"/>
            <a:chOff x="0" y="0"/>
            <a:chExt cx="2133834" cy="9151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33834" cy="915109"/>
            </a:xfrm>
            <a:custGeom>
              <a:avLst/>
              <a:gdLst/>
              <a:ahLst/>
              <a:cxnLst/>
              <a:rect l="l" t="t" r="r" b="b"/>
              <a:pathLst>
                <a:path w="2133834" h="915109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866375"/>
                  </a:lnTo>
                  <a:cubicBezTo>
                    <a:pt x="2133834" y="893290"/>
                    <a:pt x="2112015" y="915109"/>
                    <a:pt x="2085100" y="915109"/>
                  </a:cubicBezTo>
                  <a:lnTo>
                    <a:pt x="48734" y="915109"/>
                  </a:lnTo>
                  <a:cubicBezTo>
                    <a:pt x="21819" y="915109"/>
                    <a:pt x="0" y="893290"/>
                    <a:pt x="0" y="866375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33375"/>
              <a:ext cx="2133834" cy="1248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2700000">
            <a:off x="12967636" y="-1851362"/>
            <a:ext cx="8101900" cy="3702724"/>
            <a:chOff x="0" y="0"/>
            <a:chExt cx="2133834" cy="9752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10671888" flipH="1" flipV="1">
            <a:off x="12719648" y="-216261"/>
            <a:ext cx="6086475" cy="2489922"/>
          </a:xfrm>
          <a:custGeom>
            <a:avLst/>
            <a:gdLst/>
            <a:ahLst/>
            <a:cxnLst/>
            <a:rect l="l" t="t" r="r" b="b"/>
            <a:pathLst>
              <a:path w="6086475" h="2489922">
                <a:moveTo>
                  <a:pt x="6086475" y="2489922"/>
                </a:moveTo>
                <a:lnTo>
                  <a:pt x="0" y="2489922"/>
                </a:lnTo>
                <a:lnTo>
                  <a:pt x="0" y="0"/>
                </a:lnTo>
                <a:lnTo>
                  <a:pt x="6086475" y="0"/>
                </a:lnTo>
                <a:lnTo>
                  <a:pt x="6086475" y="24899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0714002" flipH="1" flipV="1">
            <a:off x="-204143" y="8013339"/>
            <a:ext cx="6086475" cy="2489922"/>
          </a:xfrm>
          <a:custGeom>
            <a:avLst/>
            <a:gdLst/>
            <a:ahLst/>
            <a:cxnLst/>
            <a:rect l="l" t="t" r="r" b="b"/>
            <a:pathLst>
              <a:path w="6086475" h="2489922">
                <a:moveTo>
                  <a:pt x="6086475" y="2489922"/>
                </a:moveTo>
                <a:lnTo>
                  <a:pt x="0" y="2489922"/>
                </a:lnTo>
                <a:lnTo>
                  <a:pt x="0" y="0"/>
                </a:lnTo>
                <a:lnTo>
                  <a:pt x="6086475" y="0"/>
                </a:lnTo>
                <a:lnTo>
                  <a:pt x="6086475" y="24899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259300" y="9484995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86464" y="3012804"/>
            <a:ext cx="8788351" cy="1597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00"/>
              </a:lnSpc>
              <a:spcBef>
                <a:spcPct val="0"/>
              </a:spcBef>
            </a:pPr>
            <a:r>
              <a:rPr lang="en-US" sz="8000" b="1" spc="136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 TỔNG QUAN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82827" y="4762500"/>
            <a:ext cx="12509052" cy="1597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00"/>
              </a:lnSpc>
              <a:spcBef>
                <a:spcPct val="0"/>
              </a:spcBef>
            </a:pPr>
            <a:r>
              <a:rPr lang="en-US" sz="8000" b="1" spc="136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&amp; CƠ SỞ LÝ THUYẾT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18884" y="2031778"/>
            <a:ext cx="9140416" cy="7529417"/>
          </a:xfrm>
          <a:custGeom>
            <a:avLst/>
            <a:gdLst/>
            <a:ahLst/>
            <a:cxnLst/>
            <a:rect l="l" t="t" r="r" b="b"/>
            <a:pathLst>
              <a:path w="9140416" h="7529417">
                <a:moveTo>
                  <a:pt x="0" y="0"/>
                </a:moveTo>
                <a:lnTo>
                  <a:pt x="9140416" y="0"/>
                </a:lnTo>
                <a:lnTo>
                  <a:pt x="9140416" y="7529417"/>
                </a:lnTo>
                <a:lnTo>
                  <a:pt x="0" y="75294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12126" y="342939"/>
            <a:ext cx="16990818" cy="660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b="1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3.1. KHẢO SÁT HỆ THỐNG TƯƠNG TỰ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464460" y="9484995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6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297881"/>
            <a:ext cx="16990818" cy="506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0"/>
              </a:lnSpc>
            </a:pPr>
            <a:r>
              <a:rPr lang="en-US" sz="3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Ba </a:t>
            </a:r>
            <a:r>
              <a:rPr lang="en-US" sz="38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hệ</a:t>
            </a:r>
            <a:r>
              <a:rPr lang="en-US" sz="3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8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thống</a:t>
            </a:r>
            <a:r>
              <a:rPr lang="en-US" sz="3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38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Cái</a:t>
            </a:r>
            <a:r>
              <a:rPr lang="en-US" sz="3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8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Lò</a:t>
            </a:r>
            <a:r>
              <a:rPr lang="en-US" sz="3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8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Nướng</a:t>
            </a:r>
            <a:r>
              <a:rPr lang="en-US" sz="3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38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Củi</a:t>
            </a:r>
            <a:r>
              <a:rPr lang="en-US" sz="3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Bakery </a:t>
            </a:r>
            <a:r>
              <a:rPr lang="en-US" sz="38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và</a:t>
            </a:r>
            <a:r>
              <a:rPr lang="en-US" sz="3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Anh </a:t>
            </a:r>
            <a:r>
              <a:rPr lang="en-US" sz="38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Hòa</a:t>
            </a:r>
            <a:r>
              <a:rPr lang="en-US" sz="3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Bakery.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819191" y="2173140"/>
            <a:ext cx="7299693" cy="6942690"/>
            <a:chOff x="0" y="-212195"/>
            <a:chExt cx="1772035" cy="1828526"/>
          </a:xfrm>
        </p:grpSpPr>
        <p:sp>
          <p:nvSpPr>
            <p:cNvPr id="7" name="Freeform 7"/>
            <p:cNvSpPr/>
            <p:nvPr/>
          </p:nvSpPr>
          <p:spPr>
            <a:xfrm>
              <a:off x="0" y="-212195"/>
              <a:ext cx="1745018" cy="578718"/>
            </a:xfrm>
            <a:custGeom>
              <a:avLst/>
              <a:gdLst/>
              <a:ahLst/>
              <a:cxnLst/>
              <a:rect l="l" t="t" r="r" b="b"/>
              <a:pathLst>
                <a:path w="1745018" h="617245">
                  <a:moveTo>
                    <a:pt x="64267" y="0"/>
                  </a:moveTo>
                  <a:lnTo>
                    <a:pt x="1680751" y="0"/>
                  </a:lnTo>
                  <a:cubicBezTo>
                    <a:pt x="1716244" y="0"/>
                    <a:pt x="1745018" y="28773"/>
                    <a:pt x="1745018" y="64267"/>
                  </a:cubicBezTo>
                  <a:lnTo>
                    <a:pt x="1745018" y="552979"/>
                  </a:lnTo>
                  <a:cubicBezTo>
                    <a:pt x="1745018" y="588472"/>
                    <a:pt x="1716244" y="617245"/>
                    <a:pt x="1680751" y="617245"/>
                  </a:cubicBezTo>
                  <a:lnTo>
                    <a:pt x="64267" y="617245"/>
                  </a:lnTo>
                  <a:cubicBezTo>
                    <a:pt x="28773" y="617245"/>
                    <a:pt x="0" y="588472"/>
                    <a:pt x="0" y="552979"/>
                  </a:cubicBezTo>
                  <a:lnTo>
                    <a:pt x="0" y="64267"/>
                  </a:lnTo>
                  <a:cubicBezTo>
                    <a:pt x="0" y="28773"/>
                    <a:pt x="28773" y="0"/>
                    <a:pt x="64267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27017" y="136360"/>
              <a:ext cx="1745018" cy="14799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90"/>
                </a:lnSpc>
              </a:pPr>
              <a:r>
                <a:rPr lang="en-US" sz="3800" b="1" dirty="0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Trang </a:t>
              </a:r>
              <a:r>
                <a:rPr lang="en-US" sz="3800" b="1" dirty="0" err="1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chủ</a:t>
              </a:r>
              <a:r>
                <a:rPr lang="en-US" sz="3800" b="1" dirty="0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800" b="1" dirty="0" err="1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của</a:t>
              </a:r>
              <a:r>
                <a:rPr lang="en-US" sz="3800" b="1" dirty="0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website</a:t>
              </a:r>
            </a:p>
            <a:p>
              <a:pPr algn="ctr">
                <a:lnSpc>
                  <a:spcPts val="5890"/>
                </a:lnSpc>
              </a:pPr>
              <a:r>
                <a:rPr lang="en-US" sz="3800" b="1" dirty="0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800" b="1" dirty="0" err="1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Cái</a:t>
              </a:r>
              <a:r>
                <a:rPr lang="en-US" sz="3800" b="1" dirty="0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800" b="1" dirty="0" err="1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Lò</a:t>
              </a:r>
              <a:r>
                <a:rPr lang="en-US" sz="3800" b="1" dirty="0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800" b="1" dirty="0" err="1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Nướng</a:t>
              </a:r>
              <a:r>
                <a:rPr lang="en-US" sz="3800" b="1" dirty="0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</a:p>
            <a:p>
              <a:pPr algn="ctr">
                <a:lnSpc>
                  <a:spcPts val="5890"/>
                </a:lnSpc>
              </a:pPr>
              <a:endParaRPr lang="en-US" sz="3800" b="1" dirty="0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  <a:p>
              <a:pPr marL="457200" indent="-457200">
                <a:lnSpc>
                  <a:spcPts val="5890"/>
                </a:lnSpc>
                <a:buFont typeface="Arial" panose="020B0604020202020204" pitchFamily="34" charset="0"/>
                <a:buChar char="•"/>
              </a:pPr>
              <a:r>
                <a:rPr lang="vi-VN" sz="3500" b="1" dirty="0">
                  <a:solidFill>
                    <a:srgbClr val="17320B"/>
                  </a:solidFill>
                  <a:latin typeface="Montserrat" panose="020B0604020202020204" charset="0"/>
                  <a:ea typeface="Montserrat Bold"/>
                  <a:cs typeface="Montserrat Bold"/>
                  <a:sym typeface="Montserrat Bold"/>
                </a:rPr>
                <a:t>Giao diện hiện đại, hình ảnh rõ nét  </a:t>
              </a:r>
            </a:p>
            <a:p>
              <a:pPr marL="457200" indent="-457200">
                <a:lnSpc>
                  <a:spcPts val="5890"/>
                </a:lnSpc>
                <a:buFont typeface="Arial" panose="020B0604020202020204" pitchFamily="34" charset="0"/>
                <a:buChar char="•"/>
              </a:pPr>
              <a:r>
                <a:rPr lang="vi-VN" sz="3500" b="1" dirty="0">
                  <a:solidFill>
                    <a:srgbClr val="17320B"/>
                  </a:solidFill>
                  <a:latin typeface="Montserrat" panose="020B0604020202020204" charset="0"/>
                  <a:ea typeface="Montserrat Bold"/>
                  <a:cs typeface="Montserrat Bold"/>
                  <a:sym typeface="Montserrat Bold"/>
                </a:rPr>
                <a:t>Bố cục đơn giản, dễ sử dụng  </a:t>
              </a:r>
            </a:p>
            <a:p>
              <a:pPr marL="457200" indent="-457200">
                <a:lnSpc>
                  <a:spcPts val="5890"/>
                </a:lnSpc>
                <a:buFont typeface="Arial" panose="020B0604020202020204" pitchFamily="34" charset="0"/>
                <a:buChar char="•"/>
              </a:pPr>
              <a:r>
                <a:rPr lang="vi-VN" sz="3500" b="1" dirty="0">
                  <a:solidFill>
                    <a:srgbClr val="17320B"/>
                  </a:solidFill>
                  <a:latin typeface="Montserrat" panose="020B0604020202020204" charset="0"/>
                  <a:ea typeface="Montserrat Bold"/>
                  <a:cs typeface="Montserrat Bold"/>
                  <a:sym typeface="Montserrat Bold"/>
                </a:rPr>
                <a:t>Hạn chế: Chưa hỗ trợ tùy chỉnh bánh</a:t>
              </a:r>
            </a:p>
            <a:p>
              <a:pPr algn="ctr">
                <a:lnSpc>
                  <a:spcPts val="5890"/>
                </a:lnSpc>
              </a:pPr>
              <a:endParaRPr lang="en-US" sz="3800" b="1" dirty="0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  <a:p>
              <a:pPr algn="ctr">
                <a:lnSpc>
                  <a:spcPts val="5890"/>
                </a:lnSpc>
              </a:pPr>
              <a:endParaRPr lang="en-US" sz="3800" b="1" dirty="0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2126" y="342939"/>
            <a:ext cx="16990818" cy="660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b="1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3.1. KHẢO SÁT HỆ THỐNG TƯƠNG TỰ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259300" y="9191625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7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257300"/>
            <a:ext cx="16990818" cy="506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0"/>
              </a:lnSpc>
            </a:pPr>
            <a:r>
              <a:rPr lang="en-US" sz="3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Ba </a:t>
            </a:r>
            <a:r>
              <a:rPr lang="en-US" sz="38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hệ</a:t>
            </a:r>
            <a:r>
              <a:rPr lang="en-US" sz="3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8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thống</a:t>
            </a:r>
            <a:r>
              <a:rPr lang="en-US" sz="3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38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Cái</a:t>
            </a:r>
            <a:r>
              <a:rPr lang="en-US" sz="3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8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Lò</a:t>
            </a:r>
            <a:r>
              <a:rPr lang="en-US" sz="3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8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Nướng</a:t>
            </a:r>
            <a:r>
              <a:rPr lang="en-US" sz="3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38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Củi</a:t>
            </a:r>
            <a:r>
              <a:rPr lang="en-US" sz="3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Bakery </a:t>
            </a:r>
            <a:r>
              <a:rPr lang="en-US" sz="38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và</a:t>
            </a:r>
            <a:r>
              <a:rPr lang="en-US" sz="3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Anh </a:t>
            </a:r>
            <a:r>
              <a:rPr lang="en-US" sz="38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Hòa</a:t>
            </a:r>
            <a:r>
              <a:rPr lang="en-US" sz="3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Bakery.</a:t>
            </a:r>
          </a:p>
        </p:txBody>
      </p:sp>
      <p:sp>
        <p:nvSpPr>
          <p:cNvPr id="5" name="Freeform 5"/>
          <p:cNvSpPr/>
          <p:nvPr/>
        </p:nvSpPr>
        <p:spPr>
          <a:xfrm>
            <a:off x="1028700" y="1982804"/>
            <a:ext cx="9791700" cy="7808896"/>
          </a:xfrm>
          <a:custGeom>
            <a:avLst/>
            <a:gdLst/>
            <a:ahLst/>
            <a:cxnLst/>
            <a:rect l="l" t="t" r="r" b="b"/>
            <a:pathLst>
              <a:path w="9294172" h="7485239">
                <a:moveTo>
                  <a:pt x="0" y="0"/>
                </a:moveTo>
                <a:lnTo>
                  <a:pt x="9294172" y="0"/>
                </a:lnTo>
                <a:lnTo>
                  <a:pt x="9294172" y="7485239"/>
                </a:lnTo>
                <a:lnTo>
                  <a:pt x="0" y="74852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1122803" y="1606804"/>
            <a:ext cx="6473214" cy="2813752"/>
            <a:chOff x="40138" y="-105825"/>
            <a:chExt cx="1704880" cy="741070"/>
          </a:xfrm>
        </p:grpSpPr>
        <p:sp>
          <p:nvSpPr>
            <p:cNvPr id="7" name="Freeform 7"/>
            <p:cNvSpPr/>
            <p:nvPr/>
          </p:nvSpPr>
          <p:spPr>
            <a:xfrm>
              <a:off x="40138" y="0"/>
              <a:ext cx="1704880" cy="617245"/>
            </a:xfrm>
            <a:custGeom>
              <a:avLst/>
              <a:gdLst/>
              <a:ahLst/>
              <a:cxnLst/>
              <a:rect l="l" t="t" r="r" b="b"/>
              <a:pathLst>
                <a:path w="1745018" h="617245">
                  <a:moveTo>
                    <a:pt x="59593" y="0"/>
                  </a:moveTo>
                  <a:lnTo>
                    <a:pt x="1685425" y="0"/>
                  </a:lnTo>
                  <a:cubicBezTo>
                    <a:pt x="1718337" y="0"/>
                    <a:pt x="1745018" y="26681"/>
                    <a:pt x="1745018" y="59593"/>
                  </a:cubicBezTo>
                  <a:lnTo>
                    <a:pt x="1745018" y="557653"/>
                  </a:lnTo>
                  <a:cubicBezTo>
                    <a:pt x="1745018" y="590565"/>
                    <a:pt x="1718337" y="617245"/>
                    <a:pt x="1685425" y="617245"/>
                  </a:cubicBezTo>
                  <a:lnTo>
                    <a:pt x="59593" y="617245"/>
                  </a:lnTo>
                  <a:cubicBezTo>
                    <a:pt x="26681" y="617245"/>
                    <a:pt x="0" y="590565"/>
                    <a:pt x="0" y="557653"/>
                  </a:cubicBezTo>
                  <a:lnTo>
                    <a:pt x="0" y="59593"/>
                  </a:lnTo>
                  <a:cubicBezTo>
                    <a:pt x="0" y="26681"/>
                    <a:pt x="26681" y="0"/>
                    <a:pt x="59593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40138" y="-105825"/>
              <a:ext cx="1704880" cy="741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90"/>
                </a:lnSpc>
              </a:pPr>
              <a:r>
                <a:rPr lang="en-US" sz="3800" b="1" dirty="0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Trang </a:t>
              </a:r>
              <a:r>
                <a:rPr lang="en-US" sz="3800" b="1" dirty="0" err="1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chủ</a:t>
              </a:r>
              <a:r>
                <a:rPr lang="en-US" sz="3800" b="1" dirty="0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800" b="1" dirty="0" err="1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của</a:t>
              </a:r>
              <a:r>
                <a:rPr lang="en-US" sz="3800" b="1" dirty="0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website </a:t>
              </a:r>
              <a:r>
                <a:rPr lang="en-US" sz="3800" b="1" dirty="0" err="1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Củi</a:t>
              </a:r>
              <a:r>
                <a:rPr lang="en-US" sz="3800" b="1" dirty="0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Bakery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097D207-B267-4258-A90B-D77B0872982C}"/>
              </a:ext>
            </a:extLst>
          </p:cNvPr>
          <p:cNvSpPr/>
          <p:nvPr/>
        </p:nvSpPr>
        <p:spPr>
          <a:xfrm>
            <a:off x="11122803" y="4563628"/>
            <a:ext cx="6480141" cy="4441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b="1" dirty="0">
                <a:latin typeface="Montserrat" panose="020B0604020202020204" charset="0"/>
              </a:rPr>
              <a:t>Thiết kế thân thiện, màu sắc hài hòa 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b="1" dirty="0">
                <a:latin typeface="Montserrat" panose="020B0604020202020204" charset="0"/>
              </a:rPr>
              <a:t>Phù hợp nhiều đối tượng khách hàng 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b="1" dirty="0">
                <a:latin typeface="Montserrat" panose="020B0604020202020204" charset="0"/>
              </a:rPr>
              <a:t>Hạn chế:  Thông tin sản phẩm chưa chi tiết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2126" y="342939"/>
            <a:ext cx="16990818" cy="660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b="1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3.1. KHẢO SÁT HỆ THỐNG TƯƠNG TỰ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602944" y="9191625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8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90600" y="1256092"/>
            <a:ext cx="16990818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9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Ba </a:t>
            </a:r>
            <a:r>
              <a:rPr lang="en-US" sz="39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hệ</a:t>
            </a:r>
            <a:r>
              <a:rPr lang="en-US" sz="39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9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thống</a:t>
            </a:r>
            <a:r>
              <a:rPr lang="en-US" sz="39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39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Cái</a:t>
            </a:r>
            <a:r>
              <a:rPr lang="en-US" sz="39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9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Lò</a:t>
            </a:r>
            <a:r>
              <a:rPr lang="en-US" sz="39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9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Nướng</a:t>
            </a:r>
            <a:r>
              <a:rPr lang="en-US" sz="39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39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Củi</a:t>
            </a:r>
            <a:r>
              <a:rPr lang="en-US" sz="39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Bakery </a:t>
            </a:r>
            <a:r>
              <a:rPr lang="en-US" sz="39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và</a:t>
            </a:r>
            <a:r>
              <a:rPr lang="en-US" sz="39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Anh </a:t>
            </a:r>
            <a:r>
              <a:rPr lang="en-US" sz="39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Hòa</a:t>
            </a:r>
            <a:r>
              <a:rPr lang="en-US" sz="39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Bakery.</a:t>
            </a:r>
          </a:p>
        </p:txBody>
      </p:sp>
      <p:sp>
        <p:nvSpPr>
          <p:cNvPr id="5" name="Freeform 5"/>
          <p:cNvSpPr/>
          <p:nvPr/>
        </p:nvSpPr>
        <p:spPr>
          <a:xfrm>
            <a:off x="7222063" y="1991303"/>
            <a:ext cx="10037237" cy="7603207"/>
          </a:xfrm>
          <a:custGeom>
            <a:avLst/>
            <a:gdLst/>
            <a:ahLst/>
            <a:cxnLst/>
            <a:rect l="l" t="t" r="r" b="b"/>
            <a:pathLst>
              <a:path w="10037237" h="7603207">
                <a:moveTo>
                  <a:pt x="0" y="0"/>
                </a:moveTo>
                <a:lnTo>
                  <a:pt x="10037237" y="0"/>
                </a:lnTo>
                <a:lnTo>
                  <a:pt x="10037237" y="7603208"/>
                </a:lnTo>
                <a:lnTo>
                  <a:pt x="0" y="76032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06582" y="1756228"/>
            <a:ext cx="6625613" cy="2813752"/>
            <a:chOff x="0" y="-123825"/>
            <a:chExt cx="1745018" cy="741070"/>
          </a:xfrm>
        </p:grpSpPr>
        <p:sp>
          <p:nvSpPr>
            <p:cNvPr id="7" name="Freeform 7"/>
            <p:cNvSpPr/>
            <p:nvPr/>
          </p:nvSpPr>
          <p:spPr>
            <a:xfrm>
              <a:off x="63092" y="0"/>
              <a:ext cx="1681926" cy="525237"/>
            </a:xfrm>
            <a:custGeom>
              <a:avLst/>
              <a:gdLst/>
              <a:ahLst/>
              <a:cxnLst/>
              <a:rect l="l" t="t" r="r" b="b"/>
              <a:pathLst>
                <a:path w="1745018" h="617245">
                  <a:moveTo>
                    <a:pt x="59593" y="0"/>
                  </a:moveTo>
                  <a:lnTo>
                    <a:pt x="1685425" y="0"/>
                  </a:lnTo>
                  <a:cubicBezTo>
                    <a:pt x="1718337" y="0"/>
                    <a:pt x="1745018" y="26681"/>
                    <a:pt x="1745018" y="59593"/>
                  </a:cubicBezTo>
                  <a:lnTo>
                    <a:pt x="1745018" y="557653"/>
                  </a:lnTo>
                  <a:cubicBezTo>
                    <a:pt x="1745018" y="590565"/>
                    <a:pt x="1718337" y="617245"/>
                    <a:pt x="1685425" y="617245"/>
                  </a:cubicBezTo>
                  <a:lnTo>
                    <a:pt x="59593" y="617245"/>
                  </a:lnTo>
                  <a:cubicBezTo>
                    <a:pt x="26681" y="617245"/>
                    <a:pt x="0" y="590565"/>
                    <a:pt x="0" y="557653"/>
                  </a:cubicBezTo>
                  <a:lnTo>
                    <a:pt x="0" y="59593"/>
                  </a:lnTo>
                  <a:cubicBezTo>
                    <a:pt x="0" y="26681"/>
                    <a:pt x="26681" y="0"/>
                    <a:pt x="59593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23825"/>
              <a:ext cx="1745018" cy="741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90"/>
                </a:lnSpc>
              </a:pPr>
              <a:r>
                <a:rPr lang="en-US" sz="3800" b="1" dirty="0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Trang </a:t>
              </a:r>
              <a:r>
                <a:rPr lang="en-US" sz="3800" b="1" dirty="0" err="1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chủ</a:t>
              </a:r>
              <a:r>
                <a:rPr lang="en-US" sz="3800" b="1" dirty="0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800" b="1" dirty="0" err="1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của</a:t>
              </a:r>
              <a:r>
                <a:rPr lang="en-US" sz="3800" b="1" dirty="0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website Anh </a:t>
              </a:r>
              <a:r>
                <a:rPr lang="en-US" sz="3800" b="1" dirty="0" err="1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Hòa</a:t>
              </a:r>
              <a:r>
                <a:rPr lang="en-US" sz="3800" b="1" dirty="0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Bakery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0F0D1E38-6E68-4AFA-A3BD-D52C37023075}"/>
              </a:ext>
            </a:extLst>
          </p:cNvPr>
          <p:cNvSpPr/>
          <p:nvPr/>
        </p:nvSpPr>
        <p:spPr>
          <a:xfrm>
            <a:off x="428088" y="4569980"/>
            <a:ext cx="6675929" cy="388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3200" b="1" dirty="0">
                <a:latin typeface="Montserrat" panose="020B0604020202020204" charset="0"/>
              </a:rPr>
              <a:t>Danh mục sản phẩm đa dạng 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3200" b="1" dirty="0">
                <a:latin typeface="Montserrat" panose="020B0604020202020204" charset="0"/>
              </a:rPr>
              <a:t>Quy trình đặt hàng rõ ràng 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3200" b="1" dirty="0">
                <a:latin typeface="Montserrat" panose="020B0604020202020204" charset="0"/>
              </a:rPr>
              <a:t>Hạn chế: </a:t>
            </a:r>
          </a:p>
          <a:p>
            <a:pPr>
              <a:lnSpc>
                <a:spcPct val="200000"/>
              </a:lnSpc>
            </a:pPr>
            <a:r>
              <a:rPr lang="vi-VN" sz="3200" b="1" dirty="0">
                <a:latin typeface="Montserrat" panose="020B0604020202020204" charset="0"/>
              </a:rPr>
              <a:t>    Giao diện nhiều thông tin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8591" y="911822"/>
            <a:ext cx="16990818" cy="660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b="1" dirty="0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3.1. KHẢO SÁT HỆ THỐNG TƯƠNG TỰ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196130" y="9373179"/>
            <a:ext cx="278923" cy="657872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9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739159" y="2640943"/>
            <a:ext cx="13636028" cy="3527699"/>
            <a:chOff x="-199495" y="-171450"/>
            <a:chExt cx="20214611" cy="5229604"/>
          </a:xfrm>
        </p:grpSpPr>
        <p:sp>
          <p:nvSpPr>
            <p:cNvPr id="8" name="Freeform 8"/>
            <p:cNvSpPr/>
            <p:nvPr/>
          </p:nvSpPr>
          <p:spPr>
            <a:xfrm>
              <a:off x="-199495" y="844207"/>
              <a:ext cx="20194072" cy="3504598"/>
            </a:xfrm>
            <a:custGeom>
              <a:avLst/>
              <a:gdLst/>
              <a:ahLst/>
              <a:cxnLst/>
              <a:rect l="l" t="t" r="r" b="b"/>
              <a:pathLst>
                <a:path w="20015116" h="5058154">
                  <a:moveTo>
                    <a:pt x="4587" y="0"/>
                  </a:moveTo>
                  <a:lnTo>
                    <a:pt x="20010529" y="0"/>
                  </a:lnTo>
                  <a:cubicBezTo>
                    <a:pt x="20013062" y="0"/>
                    <a:pt x="20015116" y="2054"/>
                    <a:pt x="20015116" y="4587"/>
                  </a:cubicBezTo>
                  <a:lnTo>
                    <a:pt x="20015116" y="5053567"/>
                  </a:lnTo>
                  <a:cubicBezTo>
                    <a:pt x="20015116" y="5054784"/>
                    <a:pt x="20014633" y="5055951"/>
                    <a:pt x="20013772" y="5056811"/>
                  </a:cubicBezTo>
                  <a:cubicBezTo>
                    <a:pt x="20012912" y="5057671"/>
                    <a:pt x="20011746" y="5058154"/>
                    <a:pt x="20010529" y="5058154"/>
                  </a:cubicBezTo>
                  <a:lnTo>
                    <a:pt x="4587" y="5058154"/>
                  </a:lnTo>
                  <a:cubicBezTo>
                    <a:pt x="2054" y="5058154"/>
                    <a:pt x="0" y="5056101"/>
                    <a:pt x="0" y="5053567"/>
                  </a:cubicBezTo>
                  <a:lnTo>
                    <a:pt x="0" y="4587"/>
                  </a:lnTo>
                  <a:cubicBezTo>
                    <a:pt x="0" y="2054"/>
                    <a:pt x="2054" y="0"/>
                    <a:pt x="4587" y="0"/>
                  </a:cubicBezTo>
                  <a:close/>
                </a:path>
              </a:pathLst>
            </a:custGeom>
            <a:solidFill>
              <a:srgbClr val="F4F4F4"/>
            </a:solidFill>
            <a:ln cap="sq">
              <a:noFill/>
              <a:prstDash val="sysDot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71450"/>
              <a:ext cx="20015116" cy="522960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6120"/>
                </a:lnSpc>
              </a:pPr>
              <a:r>
                <a:rPr lang="en-US" sz="3800" b="1" spc="6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Tối</a:t>
              </a:r>
              <a:r>
                <a:rPr lang="en-US" sz="3800" b="1" spc="6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800" b="1" spc="6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giản</a:t>
              </a:r>
              <a:r>
                <a:rPr lang="en-US" sz="3800" b="1" spc="6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800" b="1" spc="6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hóa</a:t>
              </a:r>
              <a:r>
                <a:rPr lang="en-US" sz="3800" b="1" spc="6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:</a:t>
              </a:r>
              <a:r>
                <a:rPr lang="en-US" sz="3800" b="1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Ưu</a:t>
              </a:r>
              <a:r>
                <a:rPr lang="en-US" sz="3800" b="1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tiên</a:t>
              </a:r>
              <a:r>
                <a:rPr lang="en-US" sz="3800" b="1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quy</a:t>
              </a:r>
              <a:r>
                <a:rPr lang="en-US" sz="3800" b="1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trình</a:t>
              </a:r>
              <a:r>
                <a:rPr lang="en-US" sz="3800" b="1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đặt</a:t>
              </a:r>
              <a:r>
                <a:rPr lang="en-US" sz="3800" b="1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hàng</a:t>
              </a:r>
              <a:r>
                <a:rPr lang="en-US" sz="3800" b="1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sản</a:t>
              </a:r>
              <a:r>
                <a:rPr lang="en-US" sz="3800" b="1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phẩm</a:t>
              </a:r>
              <a:r>
                <a:rPr lang="en-US" sz="3800" b="1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</a:t>
              </a:r>
              <a:r>
                <a:rPr lang="en-US" sz="3800" b="1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nhanh</a:t>
              </a:r>
              <a:r>
                <a:rPr lang="en-US" sz="3800" b="1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gọn</a:t>
              </a:r>
              <a:r>
                <a:rPr lang="en-US" sz="3800" b="1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nhất</a:t>
              </a:r>
              <a:r>
                <a:rPr lang="en-US" sz="3800" b="1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có</a:t>
              </a:r>
              <a:r>
                <a:rPr lang="en-US" sz="3800" b="1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thể</a:t>
              </a:r>
              <a:endParaRPr lang="en-US" sz="3800" b="1" spc="6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80610" y="1315599"/>
            <a:ext cx="6248400" cy="2082984"/>
            <a:chOff x="0" y="-180975"/>
            <a:chExt cx="4625990" cy="3087902"/>
          </a:xfrm>
        </p:grpSpPr>
        <p:sp>
          <p:nvSpPr>
            <p:cNvPr id="14" name="Freeform 14"/>
            <p:cNvSpPr/>
            <p:nvPr/>
          </p:nvSpPr>
          <p:spPr>
            <a:xfrm>
              <a:off x="0" y="837160"/>
              <a:ext cx="4625990" cy="1540192"/>
            </a:xfrm>
            <a:custGeom>
              <a:avLst/>
              <a:gdLst/>
              <a:ahLst/>
              <a:cxnLst/>
              <a:rect l="l" t="t" r="r" b="b"/>
              <a:pathLst>
                <a:path w="4625990" h="2906927">
                  <a:moveTo>
                    <a:pt x="163744" y="0"/>
                  </a:moveTo>
                  <a:lnTo>
                    <a:pt x="4462246" y="0"/>
                  </a:lnTo>
                  <a:cubicBezTo>
                    <a:pt x="4505673" y="0"/>
                    <a:pt x="4547322" y="17252"/>
                    <a:pt x="4578030" y="47960"/>
                  </a:cubicBezTo>
                  <a:cubicBezTo>
                    <a:pt x="4608738" y="78667"/>
                    <a:pt x="4625990" y="120316"/>
                    <a:pt x="4625990" y="163744"/>
                  </a:cubicBezTo>
                  <a:lnTo>
                    <a:pt x="4625990" y="2743183"/>
                  </a:lnTo>
                  <a:cubicBezTo>
                    <a:pt x="4625990" y="2786611"/>
                    <a:pt x="4608738" y="2828260"/>
                    <a:pt x="4578030" y="2858968"/>
                  </a:cubicBezTo>
                  <a:cubicBezTo>
                    <a:pt x="4547322" y="2889676"/>
                    <a:pt x="4505673" y="2906927"/>
                    <a:pt x="4462246" y="2906927"/>
                  </a:cubicBezTo>
                  <a:lnTo>
                    <a:pt x="163744" y="2906927"/>
                  </a:lnTo>
                  <a:cubicBezTo>
                    <a:pt x="120316" y="2906927"/>
                    <a:pt x="78667" y="2889676"/>
                    <a:pt x="47960" y="2858968"/>
                  </a:cubicBezTo>
                  <a:cubicBezTo>
                    <a:pt x="17252" y="2828260"/>
                    <a:pt x="0" y="2786611"/>
                    <a:pt x="0" y="2743183"/>
                  </a:cubicBezTo>
                  <a:lnTo>
                    <a:pt x="0" y="163744"/>
                  </a:lnTo>
                  <a:cubicBezTo>
                    <a:pt x="0" y="120316"/>
                    <a:pt x="17252" y="78667"/>
                    <a:pt x="47960" y="47960"/>
                  </a:cubicBezTo>
                  <a:cubicBezTo>
                    <a:pt x="78667" y="17252"/>
                    <a:pt x="120316" y="0"/>
                    <a:pt x="163744" y="0"/>
                  </a:cubicBezTo>
                  <a:close/>
                </a:path>
              </a:pathLst>
            </a:custGeom>
            <a:solidFill>
              <a:srgbClr val="DEFFBD"/>
            </a:solidFill>
            <a:ln cap="rnd">
              <a:noFill/>
              <a:prstDash val="sysDot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80975"/>
              <a:ext cx="4625990" cy="308790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6460"/>
                </a:lnSpc>
              </a:pPr>
              <a:r>
                <a:rPr lang="en-US" sz="4000" b="1" spc="64" dirty="0" err="1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Giải</a:t>
              </a:r>
              <a:r>
                <a:rPr lang="en-US" sz="4000" b="1" spc="64" dirty="0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spc="64" dirty="0" err="1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pháp</a:t>
              </a:r>
              <a:r>
                <a:rPr lang="en-US" sz="4000" b="1" spc="64" dirty="0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spc="64" dirty="0" err="1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cho</a:t>
              </a:r>
              <a:r>
                <a:rPr lang="en-US" sz="4000" b="1" spc="64" dirty="0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spc="64" dirty="0" err="1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đồ</a:t>
              </a:r>
              <a:r>
                <a:rPr lang="en-US" sz="4000" b="1" spc="64" dirty="0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spc="64" dirty="0" err="1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án</a:t>
              </a:r>
              <a:endParaRPr lang="en-US" sz="4000" b="1" spc="64" dirty="0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sp>
        <p:nvSpPr>
          <p:cNvPr id="16" name="Freeform 9">
            <a:extLst>
              <a:ext uri="{FF2B5EF4-FFF2-40B4-BE49-F238E27FC236}">
                <a16:creationId xmlns:a16="http://schemas.microsoft.com/office/drawing/2014/main" id="{713DA445-E6B0-426C-8341-EDF9E2A2CB46}"/>
              </a:ext>
            </a:extLst>
          </p:cNvPr>
          <p:cNvSpPr/>
          <p:nvPr/>
        </p:nvSpPr>
        <p:spPr>
          <a:xfrm rot="10714002" flipH="1" flipV="1">
            <a:off x="-204143" y="8013339"/>
            <a:ext cx="6086475" cy="2489922"/>
          </a:xfrm>
          <a:custGeom>
            <a:avLst/>
            <a:gdLst/>
            <a:ahLst/>
            <a:cxnLst/>
            <a:rect l="l" t="t" r="r" b="b"/>
            <a:pathLst>
              <a:path w="6086475" h="2489922">
                <a:moveTo>
                  <a:pt x="6086475" y="2489922"/>
                </a:moveTo>
                <a:lnTo>
                  <a:pt x="0" y="2489922"/>
                </a:lnTo>
                <a:lnTo>
                  <a:pt x="0" y="0"/>
                </a:lnTo>
                <a:lnTo>
                  <a:pt x="6086475" y="0"/>
                </a:lnTo>
                <a:lnTo>
                  <a:pt x="6086475" y="24899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5E3DCAEE-A911-4A1B-B81E-7970B7E8ABAF}"/>
              </a:ext>
            </a:extLst>
          </p:cNvPr>
          <p:cNvSpPr/>
          <p:nvPr/>
        </p:nvSpPr>
        <p:spPr>
          <a:xfrm rot="10714002" flipH="1" flipV="1">
            <a:off x="14039618" y="-796711"/>
            <a:ext cx="6086475" cy="2489922"/>
          </a:xfrm>
          <a:custGeom>
            <a:avLst/>
            <a:gdLst/>
            <a:ahLst/>
            <a:cxnLst/>
            <a:rect l="l" t="t" r="r" b="b"/>
            <a:pathLst>
              <a:path w="6086475" h="2489922">
                <a:moveTo>
                  <a:pt x="6086475" y="2489922"/>
                </a:moveTo>
                <a:lnTo>
                  <a:pt x="0" y="2489922"/>
                </a:lnTo>
                <a:lnTo>
                  <a:pt x="0" y="0"/>
                </a:lnTo>
                <a:lnTo>
                  <a:pt x="6086475" y="0"/>
                </a:lnTo>
                <a:lnTo>
                  <a:pt x="6086475" y="24899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BB9B6637-416F-4502-9562-53D9FCD5FF6F}"/>
              </a:ext>
            </a:extLst>
          </p:cNvPr>
          <p:cNvGrpSpPr/>
          <p:nvPr/>
        </p:nvGrpSpPr>
        <p:grpSpPr>
          <a:xfrm>
            <a:off x="2739159" y="6070445"/>
            <a:ext cx="13622173" cy="2082984"/>
            <a:chOff x="-6551797" y="-180975"/>
            <a:chExt cx="20194071" cy="3087902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ACFDBAA-8294-4D70-864D-A52CFEE6D240}"/>
                </a:ext>
              </a:extLst>
            </p:cNvPr>
            <p:cNvSpPr/>
            <p:nvPr/>
          </p:nvSpPr>
          <p:spPr>
            <a:xfrm>
              <a:off x="-6551797" y="0"/>
              <a:ext cx="20194071" cy="2906927"/>
            </a:xfrm>
            <a:custGeom>
              <a:avLst/>
              <a:gdLst/>
              <a:ahLst/>
              <a:cxnLst/>
              <a:rect l="l" t="t" r="r" b="b"/>
              <a:pathLst>
                <a:path w="13642274" h="2906927">
                  <a:moveTo>
                    <a:pt x="6730" y="0"/>
                  </a:moveTo>
                  <a:lnTo>
                    <a:pt x="13635544" y="0"/>
                  </a:lnTo>
                  <a:cubicBezTo>
                    <a:pt x="13637329" y="0"/>
                    <a:pt x="13639040" y="709"/>
                    <a:pt x="13640302" y="1971"/>
                  </a:cubicBezTo>
                  <a:cubicBezTo>
                    <a:pt x="13641566" y="3233"/>
                    <a:pt x="13642274" y="4945"/>
                    <a:pt x="13642274" y="6730"/>
                  </a:cubicBezTo>
                  <a:lnTo>
                    <a:pt x="13642274" y="2900197"/>
                  </a:lnTo>
                  <a:cubicBezTo>
                    <a:pt x="13642274" y="2901982"/>
                    <a:pt x="13641566" y="2903694"/>
                    <a:pt x="13640302" y="2904956"/>
                  </a:cubicBezTo>
                  <a:cubicBezTo>
                    <a:pt x="13639040" y="2906218"/>
                    <a:pt x="13637329" y="2906927"/>
                    <a:pt x="13635544" y="2906927"/>
                  </a:cubicBezTo>
                  <a:lnTo>
                    <a:pt x="6730" y="2906927"/>
                  </a:lnTo>
                  <a:cubicBezTo>
                    <a:pt x="4945" y="2906927"/>
                    <a:pt x="3233" y="2906218"/>
                    <a:pt x="1971" y="2904956"/>
                  </a:cubicBezTo>
                  <a:cubicBezTo>
                    <a:pt x="709" y="2903694"/>
                    <a:pt x="0" y="2901982"/>
                    <a:pt x="0" y="2900197"/>
                  </a:cubicBezTo>
                  <a:lnTo>
                    <a:pt x="0" y="6730"/>
                  </a:lnTo>
                  <a:cubicBezTo>
                    <a:pt x="0" y="4945"/>
                    <a:pt x="709" y="3233"/>
                    <a:pt x="1971" y="1971"/>
                  </a:cubicBezTo>
                  <a:cubicBezTo>
                    <a:pt x="3233" y="709"/>
                    <a:pt x="4945" y="0"/>
                    <a:pt x="6730" y="0"/>
                  </a:cubicBezTo>
                  <a:close/>
                </a:path>
              </a:pathLst>
            </a:custGeom>
            <a:solidFill>
              <a:srgbClr val="F4F4F4"/>
            </a:solidFill>
            <a:ln cap="sq">
              <a:noFill/>
              <a:prstDash val="sysDot"/>
              <a:miter/>
            </a:ln>
          </p:spPr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F71B5E82-C5F8-446B-896A-8E63D469EBB3}"/>
                </a:ext>
              </a:extLst>
            </p:cNvPr>
            <p:cNvSpPr txBox="1"/>
            <p:nvPr/>
          </p:nvSpPr>
          <p:spPr>
            <a:xfrm>
              <a:off x="-6146916" y="-180975"/>
              <a:ext cx="19789190" cy="308790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6120"/>
                </a:lnSpc>
              </a:pPr>
              <a:r>
                <a:rPr lang="en-US" sz="3800" b="1" spc="6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Tập</a:t>
              </a:r>
              <a:r>
                <a:rPr lang="en-US" sz="3800" b="1" spc="6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800" b="1" spc="6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trung</a:t>
              </a:r>
              <a:r>
                <a:rPr lang="en-US" sz="3800" b="1" spc="6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:</a:t>
              </a:r>
              <a:r>
                <a:rPr lang="en-US" sz="3800" b="1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</a:t>
              </a:r>
              <a:r>
                <a:rPr lang="en-US" sz="3800" b="1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Thiết</a:t>
              </a:r>
              <a:r>
                <a:rPr lang="en-US" sz="3800" b="1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kế</a:t>
              </a:r>
              <a:r>
                <a:rPr lang="en-US" sz="3800" b="1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giao</a:t>
              </a:r>
              <a:r>
                <a:rPr lang="en-US" sz="3800" b="1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diện</a:t>
              </a:r>
              <a:r>
                <a:rPr lang="en-US" sz="3800" b="1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rõ</a:t>
              </a:r>
              <a:r>
                <a:rPr lang="en-US" sz="3800" b="1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ràng</a:t>
              </a:r>
              <a:r>
                <a:rPr lang="en-US" sz="3800" b="1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, </a:t>
              </a:r>
              <a:r>
                <a:rPr lang="en-US" sz="3800" b="1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giúp</a:t>
              </a:r>
              <a:r>
                <a:rPr lang="en-US" sz="3800" b="1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khách</a:t>
              </a:r>
              <a:r>
                <a:rPr lang="en-US" sz="3800" b="1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hàng</a:t>
              </a:r>
              <a:r>
                <a:rPr lang="en-US" sz="3800" b="1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chốt</a:t>
              </a:r>
              <a:r>
                <a:rPr lang="en-US" sz="3800" b="1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đơn</a:t>
              </a:r>
              <a:r>
                <a:rPr lang="en-US" sz="3800" b="1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dễ</a:t>
              </a:r>
              <a:r>
                <a:rPr lang="en-US" sz="3800" b="1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dàng</a:t>
              </a:r>
              <a:r>
                <a:rPr lang="en-US" sz="3800" b="1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00" b="1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hơn</a:t>
              </a:r>
              <a:endParaRPr lang="en-US" sz="3800" b="1" spc="6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923</Words>
  <Application>Microsoft Office PowerPoint</Application>
  <PresentationFormat>Custom</PresentationFormat>
  <Paragraphs>182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Noto Serif Display</vt:lpstr>
      <vt:lpstr>Calibri</vt:lpstr>
      <vt:lpstr>Arial</vt:lpstr>
      <vt:lpstr>Poppins Bold</vt:lpstr>
      <vt:lpstr>Poppins</vt:lpstr>
      <vt:lpstr>Montserrat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Bản sao của Bản sao của Chủ đề 6</dc:title>
  <cp:lastModifiedBy>Administrator</cp:lastModifiedBy>
  <cp:revision>78</cp:revision>
  <dcterms:created xsi:type="dcterms:W3CDTF">2006-08-16T00:00:00Z</dcterms:created>
  <dcterms:modified xsi:type="dcterms:W3CDTF">2026-01-12T09:07:27Z</dcterms:modified>
  <dc:identifier>DAG9XboY5lA</dc:identifier>
</cp:coreProperties>
</file>